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843" r:id="rId2"/>
    <p:sldId id="845" r:id="rId3"/>
    <p:sldId id="862" r:id="rId4"/>
    <p:sldId id="858" r:id="rId5"/>
    <p:sldId id="860" r:id="rId6"/>
    <p:sldId id="859" r:id="rId7"/>
    <p:sldId id="861" r:id="rId8"/>
    <p:sldId id="700" r:id="rId9"/>
    <p:sldId id="844" r:id="rId10"/>
    <p:sldId id="850" r:id="rId11"/>
    <p:sldId id="846" r:id="rId12"/>
    <p:sldId id="847" r:id="rId13"/>
    <p:sldId id="280" r:id="rId14"/>
    <p:sldId id="848" r:id="rId15"/>
    <p:sldId id="274" r:id="rId16"/>
    <p:sldId id="849" r:id="rId17"/>
    <p:sldId id="828" r:id="rId18"/>
    <p:sldId id="829" r:id="rId19"/>
    <p:sldId id="827" r:id="rId20"/>
    <p:sldId id="653" r:id="rId21"/>
    <p:sldId id="723" r:id="rId22"/>
    <p:sldId id="725" r:id="rId23"/>
    <p:sldId id="720" r:id="rId24"/>
    <p:sldId id="294" r:id="rId25"/>
    <p:sldId id="737" r:id="rId26"/>
    <p:sldId id="284" r:id="rId27"/>
    <p:sldId id="805" r:id="rId28"/>
    <p:sldId id="808" r:id="rId29"/>
    <p:sldId id="309" r:id="rId30"/>
    <p:sldId id="851" r:id="rId31"/>
    <p:sldId id="852" r:id="rId32"/>
    <p:sldId id="853" r:id="rId33"/>
    <p:sldId id="854" r:id="rId34"/>
    <p:sldId id="855" r:id="rId35"/>
    <p:sldId id="856" r:id="rId36"/>
    <p:sldId id="863" r:id="rId37"/>
    <p:sldId id="800" r:id="rId38"/>
    <p:sldId id="864" r:id="rId39"/>
    <p:sldId id="865" r:id="rId40"/>
    <p:sldId id="866" r:id="rId41"/>
    <p:sldId id="288" r:id="rId42"/>
    <p:sldId id="281" r:id="rId43"/>
    <p:sldId id="870" r:id="rId44"/>
    <p:sldId id="282" r:id="rId45"/>
    <p:sldId id="283" r:id="rId46"/>
    <p:sldId id="868" r:id="rId47"/>
    <p:sldId id="287" r:id="rId48"/>
    <p:sldId id="788" r:id="rId49"/>
    <p:sldId id="789" r:id="rId50"/>
    <p:sldId id="790" r:id="rId51"/>
    <p:sldId id="797" r:id="rId52"/>
    <p:sldId id="798" r:id="rId53"/>
    <p:sldId id="801" r:id="rId54"/>
    <p:sldId id="258" r:id="rId5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59" autoAdjust="0"/>
  </p:normalViewPr>
  <p:slideViewPr>
    <p:cSldViewPr>
      <p:cViewPr varScale="1">
        <p:scale>
          <a:sx n="74" d="100"/>
          <a:sy n="74" d="100"/>
        </p:scale>
        <p:origin x="6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42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5B0000-1106-499A-9C97-A824420A09F2}" type="doc">
      <dgm:prSet loTypeId="urn:microsoft.com/office/officeart/2005/8/layout/cycle2" loCatId="cycle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s-AR"/>
        </a:p>
      </dgm:t>
    </dgm:pt>
    <dgm:pt modelId="{B9A6BA16-A6F2-48AA-BB79-D2C2F651565A}">
      <dgm:prSet phldrT="[Texto]" custT="1"/>
      <dgm:spPr/>
      <dgm:t>
        <a:bodyPr/>
        <a:lstStyle/>
        <a:p>
          <a:r>
            <a:rPr lang="es-AR" sz="1800" b="1" dirty="0"/>
            <a:t>DIRIGIR</a:t>
          </a:r>
          <a:endParaRPr lang="es-AR" sz="1600" b="1" dirty="0"/>
        </a:p>
      </dgm:t>
    </dgm:pt>
    <dgm:pt modelId="{5E1EDBEC-51A5-4197-B919-4CF1C0271D99}" type="parTrans" cxnId="{24E5938F-772E-4226-BB47-2E7DE10AF375}">
      <dgm:prSet/>
      <dgm:spPr/>
      <dgm:t>
        <a:bodyPr/>
        <a:lstStyle/>
        <a:p>
          <a:endParaRPr lang="es-AR"/>
        </a:p>
      </dgm:t>
    </dgm:pt>
    <dgm:pt modelId="{509EBCAC-65BD-4AD7-BD53-84EBC82B3F67}" type="sibTrans" cxnId="{24E5938F-772E-4226-BB47-2E7DE10AF375}">
      <dgm:prSet/>
      <dgm:spPr/>
      <dgm:t>
        <a:bodyPr/>
        <a:lstStyle/>
        <a:p>
          <a:endParaRPr lang="es-AR"/>
        </a:p>
      </dgm:t>
    </dgm:pt>
    <dgm:pt modelId="{AE6E503F-3E55-4215-A297-9380D38CE707}">
      <dgm:prSet phldrT="[Texto]" custT="1"/>
      <dgm:spPr/>
      <dgm:t>
        <a:bodyPr/>
        <a:lstStyle/>
        <a:p>
          <a:r>
            <a:rPr lang="es-AR" sz="1800" b="1" dirty="0"/>
            <a:t>CONECTAR</a:t>
          </a:r>
        </a:p>
      </dgm:t>
    </dgm:pt>
    <dgm:pt modelId="{21A6F377-EDB6-4D87-A646-692211FED0D5}" type="parTrans" cxnId="{DE951560-4B2A-46E3-8157-60831DE57BA5}">
      <dgm:prSet/>
      <dgm:spPr/>
      <dgm:t>
        <a:bodyPr/>
        <a:lstStyle/>
        <a:p>
          <a:endParaRPr lang="es-AR"/>
        </a:p>
      </dgm:t>
    </dgm:pt>
    <dgm:pt modelId="{43451BE3-27CE-4E75-8058-40E95D3483D0}" type="sibTrans" cxnId="{DE951560-4B2A-46E3-8157-60831DE57BA5}">
      <dgm:prSet/>
      <dgm:spPr/>
      <dgm:t>
        <a:bodyPr/>
        <a:lstStyle/>
        <a:p>
          <a:endParaRPr lang="es-AR"/>
        </a:p>
      </dgm:t>
    </dgm:pt>
    <dgm:pt modelId="{675552AC-B365-4682-885A-95BAE2522966}">
      <dgm:prSet phldrT="[Texto]" custT="1"/>
      <dgm:spPr/>
      <dgm:t>
        <a:bodyPr/>
        <a:lstStyle/>
        <a:p>
          <a:r>
            <a:rPr lang="es-AR" sz="1800" b="1" dirty="0"/>
            <a:t>CUIDADO AGUDO</a:t>
          </a:r>
        </a:p>
      </dgm:t>
    </dgm:pt>
    <dgm:pt modelId="{B766808D-4D7F-46BB-9E2A-7EDD3D20F6FE}" type="parTrans" cxnId="{89C74F72-8F66-456B-8AF2-81BAFF16ED54}">
      <dgm:prSet/>
      <dgm:spPr/>
      <dgm:t>
        <a:bodyPr/>
        <a:lstStyle/>
        <a:p>
          <a:endParaRPr lang="es-AR"/>
        </a:p>
      </dgm:t>
    </dgm:pt>
    <dgm:pt modelId="{C37199A1-CD20-4307-BD76-F7E129D2DF01}" type="sibTrans" cxnId="{89C74F72-8F66-456B-8AF2-81BAFF16ED54}">
      <dgm:prSet/>
      <dgm:spPr/>
      <dgm:t>
        <a:bodyPr/>
        <a:lstStyle/>
        <a:p>
          <a:endParaRPr lang="es-AR"/>
        </a:p>
      </dgm:t>
    </dgm:pt>
    <dgm:pt modelId="{B186F897-5D04-4CB8-97E9-98C86410495E}">
      <dgm:prSet phldrT="[Texto]" custT="1"/>
      <dgm:spPr/>
      <dgm:t>
        <a:bodyPr/>
        <a:lstStyle/>
        <a:p>
          <a:r>
            <a:rPr lang="es-AR" sz="1800" b="1" dirty="0"/>
            <a:t>COMUNI-CACION</a:t>
          </a:r>
        </a:p>
      </dgm:t>
    </dgm:pt>
    <dgm:pt modelId="{E66FF6AF-085C-49A4-A586-038B0C575458}" type="parTrans" cxnId="{3BB4F41A-4C3D-4B9F-B9A7-EB828AF4901A}">
      <dgm:prSet/>
      <dgm:spPr/>
      <dgm:t>
        <a:bodyPr/>
        <a:lstStyle/>
        <a:p>
          <a:endParaRPr lang="es-AR"/>
        </a:p>
      </dgm:t>
    </dgm:pt>
    <dgm:pt modelId="{9BBED625-5C8B-41C4-8B93-BD0273C87C44}" type="sibTrans" cxnId="{3BB4F41A-4C3D-4B9F-B9A7-EB828AF4901A}">
      <dgm:prSet/>
      <dgm:spPr/>
      <dgm:t>
        <a:bodyPr/>
        <a:lstStyle/>
        <a:p>
          <a:endParaRPr lang="es-AR"/>
        </a:p>
      </dgm:t>
    </dgm:pt>
    <dgm:pt modelId="{FEF24EBF-4443-49E9-A8EC-74E07EAC25DD}">
      <dgm:prSet phldrT="[Texto]" custT="1"/>
      <dgm:spPr/>
      <dgm:t>
        <a:bodyPr/>
        <a:lstStyle/>
        <a:p>
          <a:r>
            <a:rPr lang="es-AR" sz="1600" b="1" dirty="0"/>
            <a:t>PROTEGER</a:t>
          </a:r>
        </a:p>
      </dgm:t>
    </dgm:pt>
    <dgm:pt modelId="{06743882-CC65-4B9C-A2F8-C5A734B5334A}" type="parTrans" cxnId="{53CD9725-EB67-469F-92F1-BCF44C5AB07C}">
      <dgm:prSet/>
      <dgm:spPr/>
      <dgm:t>
        <a:bodyPr/>
        <a:lstStyle/>
        <a:p>
          <a:endParaRPr lang="es-AR"/>
        </a:p>
      </dgm:t>
    </dgm:pt>
    <dgm:pt modelId="{121A14EC-5890-4BBF-877F-9123F89141F0}" type="sibTrans" cxnId="{53CD9725-EB67-469F-92F1-BCF44C5AB07C}">
      <dgm:prSet/>
      <dgm:spPr/>
      <dgm:t>
        <a:bodyPr/>
        <a:lstStyle/>
        <a:p>
          <a:endParaRPr lang="es-AR" dirty="0"/>
        </a:p>
      </dgm:t>
    </dgm:pt>
    <dgm:pt modelId="{9C9C88C6-FD62-4B3C-A40E-B8FB7C0925D6}" type="pres">
      <dgm:prSet presAssocID="{FC5B0000-1106-499A-9C97-A824420A09F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23E3B3CE-BD4E-4665-9486-27902FBD944A}" type="pres">
      <dgm:prSet presAssocID="{B9A6BA16-A6F2-48AA-BB79-D2C2F651565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A3BA455-C9F3-4F39-A0C6-649E1AC2DC2B}" type="pres">
      <dgm:prSet presAssocID="{509EBCAC-65BD-4AD7-BD53-84EBC82B3F67}" presName="sibTrans" presStyleLbl="sibTrans2D1" presStyleIdx="0" presStyleCnt="5"/>
      <dgm:spPr/>
      <dgm:t>
        <a:bodyPr/>
        <a:lstStyle/>
        <a:p>
          <a:endParaRPr lang="es-AR"/>
        </a:p>
      </dgm:t>
    </dgm:pt>
    <dgm:pt modelId="{9DC9B846-C78C-4408-BBB3-8F41E7DBCE20}" type="pres">
      <dgm:prSet presAssocID="{509EBCAC-65BD-4AD7-BD53-84EBC82B3F67}" presName="connectorText" presStyleLbl="sibTrans2D1" presStyleIdx="0" presStyleCnt="5"/>
      <dgm:spPr/>
      <dgm:t>
        <a:bodyPr/>
        <a:lstStyle/>
        <a:p>
          <a:endParaRPr lang="es-AR"/>
        </a:p>
      </dgm:t>
    </dgm:pt>
    <dgm:pt modelId="{A168F811-D448-4E40-AE88-CFC702E74D14}" type="pres">
      <dgm:prSet presAssocID="{AE6E503F-3E55-4215-A297-9380D38CE707}" presName="node" presStyleLbl="node1" presStyleIdx="1" presStyleCnt="5" custScaleX="113884" custRadScaleRad="99691" custRadScaleInc="153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3ED169E-41DF-46AF-988B-0D0481DE8DE5}" type="pres">
      <dgm:prSet presAssocID="{43451BE3-27CE-4E75-8058-40E95D3483D0}" presName="sibTrans" presStyleLbl="sibTrans2D1" presStyleIdx="1" presStyleCnt="5"/>
      <dgm:spPr/>
      <dgm:t>
        <a:bodyPr/>
        <a:lstStyle/>
        <a:p>
          <a:endParaRPr lang="es-AR"/>
        </a:p>
      </dgm:t>
    </dgm:pt>
    <dgm:pt modelId="{B53EF59C-93DF-4077-B222-E44579C02DE7}" type="pres">
      <dgm:prSet presAssocID="{43451BE3-27CE-4E75-8058-40E95D3483D0}" presName="connectorText" presStyleLbl="sibTrans2D1" presStyleIdx="1" presStyleCnt="5"/>
      <dgm:spPr/>
      <dgm:t>
        <a:bodyPr/>
        <a:lstStyle/>
        <a:p>
          <a:endParaRPr lang="es-AR"/>
        </a:p>
      </dgm:t>
    </dgm:pt>
    <dgm:pt modelId="{D5510F5A-1FFC-4DFE-886B-30BA92BC6D61}" type="pres">
      <dgm:prSet presAssocID="{675552AC-B365-4682-885A-95BAE2522966}" presName="node" presStyleLbl="node1" presStyleIdx="2" presStyleCnt="5" custRadScaleRad="98482" custRadScaleInc="-340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619C4BC-CC56-4889-AADC-ED445FB8303F}" type="pres">
      <dgm:prSet presAssocID="{C37199A1-CD20-4307-BD76-F7E129D2DF01}" presName="sibTrans" presStyleLbl="sibTrans2D1" presStyleIdx="2" presStyleCnt="5"/>
      <dgm:spPr/>
      <dgm:t>
        <a:bodyPr/>
        <a:lstStyle/>
        <a:p>
          <a:endParaRPr lang="es-AR"/>
        </a:p>
      </dgm:t>
    </dgm:pt>
    <dgm:pt modelId="{79A13925-5A46-4BB7-B33F-FEC7972357ED}" type="pres">
      <dgm:prSet presAssocID="{C37199A1-CD20-4307-BD76-F7E129D2DF01}" presName="connectorText" presStyleLbl="sibTrans2D1" presStyleIdx="2" presStyleCnt="5"/>
      <dgm:spPr/>
      <dgm:t>
        <a:bodyPr/>
        <a:lstStyle/>
        <a:p>
          <a:endParaRPr lang="es-AR"/>
        </a:p>
      </dgm:t>
    </dgm:pt>
    <dgm:pt modelId="{F716E359-5D3D-4F67-B11A-BEABEAA82B6D}" type="pres">
      <dgm:prSet presAssocID="{B186F897-5D04-4CB8-97E9-98C86410495E}" presName="node" presStyleLbl="node1" presStyleIdx="3" presStyleCnt="5" custRadScaleRad="96330" custRadScaleInc="-137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1A076AD-5CB2-4503-AB8F-464BA7221D8C}" type="pres">
      <dgm:prSet presAssocID="{9BBED625-5C8B-41C4-8B93-BD0273C87C44}" presName="sibTrans" presStyleLbl="sibTrans2D1" presStyleIdx="3" presStyleCnt="5"/>
      <dgm:spPr/>
      <dgm:t>
        <a:bodyPr/>
        <a:lstStyle/>
        <a:p>
          <a:endParaRPr lang="es-AR"/>
        </a:p>
      </dgm:t>
    </dgm:pt>
    <dgm:pt modelId="{CE707E10-FE74-47CB-8C3D-AE46BCB361CD}" type="pres">
      <dgm:prSet presAssocID="{9BBED625-5C8B-41C4-8B93-BD0273C87C44}" presName="connectorText" presStyleLbl="sibTrans2D1" presStyleIdx="3" presStyleCnt="5"/>
      <dgm:spPr/>
      <dgm:t>
        <a:bodyPr/>
        <a:lstStyle/>
        <a:p>
          <a:endParaRPr lang="es-AR"/>
        </a:p>
      </dgm:t>
    </dgm:pt>
    <dgm:pt modelId="{DD4029D5-D72A-4CB4-9E2E-6870B8FB8C1D}" type="pres">
      <dgm:prSet presAssocID="{FEF24EBF-4443-49E9-A8EC-74E07EAC25D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D05562F-15E4-4431-8053-A2F27CD82A79}" type="pres">
      <dgm:prSet presAssocID="{121A14EC-5890-4BBF-877F-9123F89141F0}" presName="sibTrans" presStyleLbl="sibTrans2D1" presStyleIdx="4" presStyleCnt="5"/>
      <dgm:spPr/>
      <dgm:t>
        <a:bodyPr/>
        <a:lstStyle/>
        <a:p>
          <a:endParaRPr lang="es-AR"/>
        </a:p>
      </dgm:t>
    </dgm:pt>
    <dgm:pt modelId="{6202BFAB-9D83-4F14-BA57-D4F693A8F47F}" type="pres">
      <dgm:prSet presAssocID="{121A14EC-5890-4BBF-877F-9123F89141F0}" presName="connectorText" presStyleLbl="sibTrans2D1" presStyleIdx="4" presStyleCnt="5"/>
      <dgm:spPr/>
      <dgm:t>
        <a:bodyPr/>
        <a:lstStyle/>
        <a:p>
          <a:endParaRPr lang="es-AR"/>
        </a:p>
      </dgm:t>
    </dgm:pt>
  </dgm:ptLst>
  <dgm:cxnLst>
    <dgm:cxn modelId="{6908C310-EF05-41C8-8CEB-6AFB2918A710}" type="presOf" srcId="{9BBED625-5C8B-41C4-8B93-BD0273C87C44}" destId="{81A076AD-5CB2-4503-AB8F-464BA7221D8C}" srcOrd="0" destOrd="0" presId="urn:microsoft.com/office/officeart/2005/8/layout/cycle2"/>
    <dgm:cxn modelId="{3BB4F41A-4C3D-4B9F-B9A7-EB828AF4901A}" srcId="{FC5B0000-1106-499A-9C97-A824420A09F2}" destId="{B186F897-5D04-4CB8-97E9-98C86410495E}" srcOrd="3" destOrd="0" parTransId="{E66FF6AF-085C-49A4-A586-038B0C575458}" sibTransId="{9BBED625-5C8B-41C4-8B93-BD0273C87C44}"/>
    <dgm:cxn modelId="{6C6DE90B-3D59-4B10-A6DE-648F6231FE7A}" type="presOf" srcId="{FC5B0000-1106-499A-9C97-A824420A09F2}" destId="{9C9C88C6-FD62-4B3C-A40E-B8FB7C0925D6}" srcOrd="0" destOrd="0" presId="urn:microsoft.com/office/officeart/2005/8/layout/cycle2"/>
    <dgm:cxn modelId="{08242331-7AC3-4CFD-BEB2-AAEE6DE03207}" type="presOf" srcId="{43451BE3-27CE-4E75-8058-40E95D3483D0}" destId="{83ED169E-41DF-46AF-988B-0D0481DE8DE5}" srcOrd="0" destOrd="0" presId="urn:microsoft.com/office/officeart/2005/8/layout/cycle2"/>
    <dgm:cxn modelId="{286E2360-C1A4-48B7-87A0-6D0091A38F8C}" type="presOf" srcId="{509EBCAC-65BD-4AD7-BD53-84EBC82B3F67}" destId="{9DC9B846-C78C-4408-BBB3-8F41E7DBCE20}" srcOrd="1" destOrd="0" presId="urn:microsoft.com/office/officeart/2005/8/layout/cycle2"/>
    <dgm:cxn modelId="{24E5938F-772E-4226-BB47-2E7DE10AF375}" srcId="{FC5B0000-1106-499A-9C97-A824420A09F2}" destId="{B9A6BA16-A6F2-48AA-BB79-D2C2F651565A}" srcOrd="0" destOrd="0" parTransId="{5E1EDBEC-51A5-4197-B919-4CF1C0271D99}" sibTransId="{509EBCAC-65BD-4AD7-BD53-84EBC82B3F67}"/>
    <dgm:cxn modelId="{4699B4FD-7CAD-40F4-BAC8-799105E362B9}" type="presOf" srcId="{509EBCAC-65BD-4AD7-BD53-84EBC82B3F67}" destId="{2A3BA455-C9F3-4F39-A0C6-649E1AC2DC2B}" srcOrd="0" destOrd="0" presId="urn:microsoft.com/office/officeart/2005/8/layout/cycle2"/>
    <dgm:cxn modelId="{E62E3DA8-AC7A-4C6A-88CA-D4374F9417AE}" type="presOf" srcId="{C37199A1-CD20-4307-BD76-F7E129D2DF01}" destId="{79A13925-5A46-4BB7-B33F-FEC7972357ED}" srcOrd="1" destOrd="0" presId="urn:microsoft.com/office/officeart/2005/8/layout/cycle2"/>
    <dgm:cxn modelId="{1424623A-CEF4-425A-A793-DA2B2007A126}" type="presOf" srcId="{AE6E503F-3E55-4215-A297-9380D38CE707}" destId="{A168F811-D448-4E40-AE88-CFC702E74D14}" srcOrd="0" destOrd="0" presId="urn:microsoft.com/office/officeart/2005/8/layout/cycle2"/>
    <dgm:cxn modelId="{13DC791D-2453-476E-A125-A45B352286BF}" type="presOf" srcId="{C37199A1-CD20-4307-BD76-F7E129D2DF01}" destId="{F619C4BC-CC56-4889-AADC-ED445FB8303F}" srcOrd="0" destOrd="0" presId="urn:microsoft.com/office/officeart/2005/8/layout/cycle2"/>
    <dgm:cxn modelId="{D6792668-4597-485F-894B-87476BBD366C}" type="presOf" srcId="{B9A6BA16-A6F2-48AA-BB79-D2C2F651565A}" destId="{23E3B3CE-BD4E-4665-9486-27902FBD944A}" srcOrd="0" destOrd="0" presId="urn:microsoft.com/office/officeart/2005/8/layout/cycle2"/>
    <dgm:cxn modelId="{0C91C66C-2C0F-4A31-BB71-5DEBB79F8791}" type="presOf" srcId="{FEF24EBF-4443-49E9-A8EC-74E07EAC25DD}" destId="{DD4029D5-D72A-4CB4-9E2E-6870B8FB8C1D}" srcOrd="0" destOrd="0" presId="urn:microsoft.com/office/officeart/2005/8/layout/cycle2"/>
    <dgm:cxn modelId="{E77F87CD-06FB-4908-BDD4-7BBAD1885395}" type="presOf" srcId="{121A14EC-5890-4BBF-877F-9123F89141F0}" destId="{6202BFAB-9D83-4F14-BA57-D4F693A8F47F}" srcOrd="1" destOrd="0" presId="urn:microsoft.com/office/officeart/2005/8/layout/cycle2"/>
    <dgm:cxn modelId="{89C74F72-8F66-456B-8AF2-81BAFF16ED54}" srcId="{FC5B0000-1106-499A-9C97-A824420A09F2}" destId="{675552AC-B365-4682-885A-95BAE2522966}" srcOrd="2" destOrd="0" parTransId="{B766808D-4D7F-46BB-9E2A-7EDD3D20F6FE}" sibTransId="{C37199A1-CD20-4307-BD76-F7E129D2DF01}"/>
    <dgm:cxn modelId="{1647869E-84E7-440B-B877-2EE13134EB25}" type="presOf" srcId="{9BBED625-5C8B-41C4-8B93-BD0273C87C44}" destId="{CE707E10-FE74-47CB-8C3D-AE46BCB361CD}" srcOrd="1" destOrd="0" presId="urn:microsoft.com/office/officeart/2005/8/layout/cycle2"/>
    <dgm:cxn modelId="{08BB4DFB-2350-42E9-9FC2-2F4D0992F596}" type="presOf" srcId="{675552AC-B365-4682-885A-95BAE2522966}" destId="{D5510F5A-1FFC-4DFE-886B-30BA92BC6D61}" srcOrd="0" destOrd="0" presId="urn:microsoft.com/office/officeart/2005/8/layout/cycle2"/>
    <dgm:cxn modelId="{DC88BECF-DFF1-4680-A4D8-7E39B5B48126}" type="presOf" srcId="{B186F897-5D04-4CB8-97E9-98C86410495E}" destId="{F716E359-5D3D-4F67-B11A-BEABEAA82B6D}" srcOrd="0" destOrd="0" presId="urn:microsoft.com/office/officeart/2005/8/layout/cycle2"/>
    <dgm:cxn modelId="{DE951560-4B2A-46E3-8157-60831DE57BA5}" srcId="{FC5B0000-1106-499A-9C97-A824420A09F2}" destId="{AE6E503F-3E55-4215-A297-9380D38CE707}" srcOrd="1" destOrd="0" parTransId="{21A6F377-EDB6-4D87-A646-692211FED0D5}" sibTransId="{43451BE3-27CE-4E75-8058-40E95D3483D0}"/>
    <dgm:cxn modelId="{53CD9725-EB67-469F-92F1-BCF44C5AB07C}" srcId="{FC5B0000-1106-499A-9C97-A824420A09F2}" destId="{FEF24EBF-4443-49E9-A8EC-74E07EAC25DD}" srcOrd="4" destOrd="0" parTransId="{06743882-CC65-4B9C-A2F8-C5A734B5334A}" sibTransId="{121A14EC-5890-4BBF-877F-9123F89141F0}"/>
    <dgm:cxn modelId="{D09072B8-D6E0-4479-8CD0-7A96916A53C9}" type="presOf" srcId="{43451BE3-27CE-4E75-8058-40E95D3483D0}" destId="{B53EF59C-93DF-4077-B222-E44579C02DE7}" srcOrd="1" destOrd="0" presId="urn:microsoft.com/office/officeart/2005/8/layout/cycle2"/>
    <dgm:cxn modelId="{2EC14C97-90A3-4A84-96C6-DCC9ABD4B036}" type="presOf" srcId="{121A14EC-5890-4BBF-877F-9123F89141F0}" destId="{0D05562F-15E4-4431-8053-A2F27CD82A79}" srcOrd="0" destOrd="0" presId="urn:microsoft.com/office/officeart/2005/8/layout/cycle2"/>
    <dgm:cxn modelId="{F7D3428E-E5D8-49A6-BF41-2723D7AD84E3}" type="presParOf" srcId="{9C9C88C6-FD62-4B3C-A40E-B8FB7C0925D6}" destId="{23E3B3CE-BD4E-4665-9486-27902FBD944A}" srcOrd="0" destOrd="0" presId="urn:microsoft.com/office/officeart/2005/8/layout/cycle2"/>
    <dgm:cxn modelId="{B771C178-31AE-4708-98A5-6A29ED4D7297}" type="presParOf" srcId="{9C9C88C6-FD62-4B3C-A40E-B8FB7C0925D6}" destId="{2A3BA455-C9F3-4F39-A0C6-649E1AC2DC2B}" srcOrd="1" destOrd="0" presId="urn:microsoft.com/office/officeart/2005/8/layout/cycle2"/>
    <dgm:cxn modelId="{9DDF0FCB-E8C0-4A63-ADB6-0781952BA046}" type="presParOf" srcId="{2A3BA455-C9F3-4F39-A0C6-649E1AC2DC2B}" destId="{9DC9B846-C78C-4408-BBB3-8F41E7DBCE20}" srcOrd="0" destOrd="0" presId="urn:microsoft.com/office/officeart/2005/8/layout/cycle2"/>
    <dgm:cxn modelId="{053B915A-22EE-47EF-AC67-0F4431BE8238}" type="presParOf" srcId="{9C9C88C6-FD62-4B3C-A40E-B8FB7C0925D6}" destId="{A168F811-D448-4E40-AE88-CFC702E74D14}" srcOrd="2" destOrd="0" presId="urn:microsoft.com/office/officeart/2005/8/layout/cycle2"/>
    <dgm:cxn modelId="{9E7E1C3D-C5AA-42AD-BEF4-65EA666467FC}" type="presParOf" srcId="{9C9C88C6-FD62-4B3C-A40E-B8FB7C0925D6}" destId="{83ED169E-41DF-46AF-988B-0D0481DE8DE5}" srcOrd="3" destOrd="0" presId="urn:microsoft.com/office/officeart/2005/8/layout/cycle2"/>
    <dgm:cxn modelId="{D735E753-3461-4728-8DD6-D960A5035C77}" type="presParOf" srcId="{83ED169E-41DF-46AF-988B-0D0481DE8DE5}" destId="{B53EF59C-93DF-4077-B222-E44579C02DE7}" srcOrd="0" destOrd="0" presId="urn:microsoft.com/office/officeart/2005/8/layout/cycle2"/>
    <dgm:cxn modelId="{AD822920-13C7-440D-8ECC-CD876CE4DAF0}" type="presParOf" srcId="{9C9C88C6-FD62-4B3C-A40E-B8FB7C0925D6}" destId="{D5510F5A-1FFC-4DFE-886B-30BA92BC6D61}" srcOrd="4" destOrd="0" presId="urn:microsoft.com/office/officeart/2005/8/layout/cycle2"/>
    <dgm:cxn modelId="{EDF8C9BE-9CC2-4A42-BE1A-9DC21EEF09C3}" type="presParOf" srcId="{9C9C88C6-FD62-4B3C-A40E-B8FB7C0925D6}" destId="{F619C4BC-CC56-4889-AADC-ED445FB8303F}" srcOrd="5" destOrd="0" presId="urn:microsoft.com/office/officeart/2005/8/layout/cycle2"/>
    <dgm:cxn modelId="{1C2CEA60-1987-444C-83E9-D72034EFD654}" type="presParOf" srcId="{F619C4BC-CC56-4889-AADC-ED445FB8303F}" destId="{79A13925-5A46-4BB7-B33F-FEC7972357ED}" srcOrd="0" destOrd="0" presId="urn:microsoft.com/office/officeart/2005/8/layout/cycle2"/>
    <dgm:cxn modelId="{EC7C9FF5-A538-4C8D-9B95-7A6CD24E0BA1}" type="presParOf" srcId="{9C9C88C6-FD62-4B3C-A40E-B8FB7C0925D6}" destId="{F716E359-5D3D-4F67-B11A-BEABEAA82B6D}" srcOrd="6" destOrd="0" presId="urn:microsoft.com/office/officeart/2005/8/layout/cycle2"/>
    <dgm:cxn modelId="{F10ED13E-BA0D-45D4-A3E8-7F7AE913BA60}" type="presParOf" srcId="{9C9C88C6-FD62-4B3C-A40E-B8FB7C0925D6}" destId="{81A076AD-5CB2-4503-AB8F-464BA7221D8C}" srcOrd="7" destOrd="0" presId="urn:microsoft.com/office/officeart/2005/8/layout/cycle2"/>
    <dgm:cxn modelId="{B2079DB4-FD82-4FFA-9454-53F18FE1E35E}" type="presParOf" srcId="{81A076AD-5CB2-4503-AB8F-464BA7221D8C}" destId="{CE707E10-FE74-47CB-8C3D-AE46BCB361CD}" srcOrd="0" destOrd="0" presId="urn:microsoft.com/office/officeart/2005/8/layout/cycle2"/>
    <dgm:cxn modelId="{62B0F8AB-BA16-4B14-8A1B-BF5186758219}" type="presParOf" srcId="{9C9C88C6-FD62-4B3C-A40E-B8FB7C0925D6}" destId="{DD4029D5-D72A-4CB4-9E2E-6870B8FB8C1D}" srcOrd="8" destOrd="0" presId="urn:microsoft.com/office/officeart/2005/8/layout/cycle2"/>
    <dgm:cxn modelId="{A637513C-9590-42F5-B9EB-D7A1B92E836C}" type="presParOf" srcId="{9C9C88C6-FD62-4B3C-A40E-B8FB7C0925D6}" destId="{0D05562F-15E4-4431-8053-A2F27CD82A79}" srcOrd="9" destOrd="0" presId="urn:microsoft.com/office/officeart/2005/8/layout/cycle2"/>
    <dgm:cxn modelId="{06F150E9-F8E4-4E86-8A03-697360DAFB02}" type="presParOf" srcId="{0D05562F-15E4-4431-8053-A2F27CD82A79}" destId="{6202BFAB-9D83-4F14-BA57-D4F693A8F47F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DC3A00-4C5B-4156-8462-30AEFFD14BCA}" type="doc">
      <dgm:prSet loTypeId="urn:microsoft.com/office/officeart/2005/8/layout/chevron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42A03750-713B-4809-B428-972D6E7EB1A9}">
      <dgm:prSet phldrT="[Texto]"/>
      <dgm:spPr>
        <a:solidFill>
          <a:srgbClr val="00B050"/>
        </a:solidFill>
      </dgm:spPr>
      <dgm:t>
        <a:bodyPr/>
        <a:lstStyle/>
        <a:p>
          <a:r>
            <a:rPr lang="es-AR" dirty="0"/>
            <a:t>1º</a:t>
          </a:r>
        </a:p>
      </dgm:t>
    </dgm:pt>
    <dgm:pt modelId="{4D9F5BA4-2A81-4A58-9DBF-839DBB4855C6}" type="parTrans" cxnId="{1AE7AE10-20FF-49F1-9B82-9476BEE8EA1E}">
      <dgm:prSet/>
      <dgm:spPr/>
      <dgm:t>
        <a:bodyPr/>
        <a:lstStyle/>
        <a:p>
          <a:endParaRPr lang="es-AR"/>
        </a:p>
      </dgm:t>
    </dgm:pt>
    <dgm:pt modelId="{0EB20B39-F57F-4B12-A1BC-910701D44A40}" type="sibTrans" cxnId="{1AE7AE10-20FF-49F1-9B82-9476BEE8EA1E}">
      <dgm:prSet/>
      <dgm:spPr/>
      <dgm:t>
        <a:bodyPr/>
        <a:lstStyle/>
        <a:p>
          <a:endParaRPr lang="es-AR"/>
        </a:p>
      </dgm:t>
    </dgm:pt>
    <dgm:pt modelId="{798B2CD3-7EFE-4F44-A5EA-40912022FB9C}">
      <dgm:prSet phldrT="[Texto]"/>
      <dgm:spPr>
        <a:ln>
          <a:solidFill>
            <a:schemeClr val="bg1"/>
          </a:solidFill>
        </a:ln>
      </dgm:spPr>
      <dgm:t>
        <a:bodyPr/>
        <a:lstStyle/>
        <a:p>
          <a:r>
            <a:rPr lang="es-AR" dirty="0"/>
            <a:t>PERSONAS AFECTADAS</a:t>
          </a:r>
        </a:p>
      </dgm:t>
    </dgm:pt>
    <dgm:pt modelId="{3CFB6984-D8E0-4D34-8A0E-5BEBEC8691F9}" type="parTrans" cxnId="{FB7E3AC8-6A9E-407D-909C-543AEAF1C016}">
      <dgm:prSet/>
      <dgm:spPr/>
      <dgm:t>
        <a:bodyPr/>
        <a:lstStyle/>
        <a:p>
          <a:endParaRPr lang="es-AR"/>
        </a:p>
      </dgm:t>
    </dgm:pt>
    <dgm:pt modelId="{7FA3DDC8-6270-4406-87F7-9BCF6120AE82}" type="sibTrans" cxnId="{FB7E3AC8-6A9E-407D-909C-543AEAF1C016}">
      <dgm:prSet/>
      <dgm:spPr/>
      <dgm:t>
        <a:bodyPr/>
        <a:lstStyle/>
        <a:p>
          <a:endParaRPr lang="es-AR"/>
        </a:p>
      </dgm:t>
    </dgm:pt>
    <dgm:pt modelId="{524CEAB4-5347-456D-8203-C27F0FF224BE}">
      <dgm:prSet phldrT="[Texto]"/>
      <dgm:spPr>
        <a:solidFill>
          <a:srgbClr val="4309B7"/>
        </a:solidFill>
      </dgm:spPr>
      <dgm:t>
        <a:bodyPr/>
        <a:lstStyle/>
        <a:p>
          <a:r>
            <a:rPr lang="es-AR" dirty="0"/>
            <a:t>2º</a:t>
          </a:r>
        </a:p>
      </dgm:t>
    </dgm:pt>
    <dgm:pt modelId="{033514D1-2708-4600-AD8F-2B210BE54344}" type="parTrans" cxnId="{FAD78221-F86A-4653-977A-6893D177DEBE}">
      <dgm:prSet/>
      <dgm:spPr/>
      <dgm:t>
        <a:bodyPr/>
        <a:lstStyle/>
        <a:p>
          <a:endParaRPr lang="es-AR"/>
        </a:p>
      </dgm:t>
    </dgm:pt>
    <dgm:pt modelId="{E3D62218-92D1-46F8-BF1C-1431151312D1}" type="sibTrans" cxnId="{FAD78221-F86A-4653-977A-6893D177DEBE}">
      <dgm:prSet/>
      <dgm:spPr/>
      <dgm:t>
        <a:bodyPr/>
        <a:lstStyle/>
        <a:p>
          <a:endParaRPr lang="es-AR"/>
        </a:p>
      </dgm:t>
    </dgm:pt>
    <dgm:pt modelId="{45D315B0-20DE-453F-B21C-3091A2E9BD85}">
      <dgm:prSet phldrT="[Texto]"/>
      <dgm:spPr>
        <a:ln>
          <a:solidFill>
            <a:schemeClr val="bg1"/>
          </a:solidFill>
        </a:ln>
      </dgm:spPr>
      <dgm:t>
        <a:bodyPr/>
        <a:lstStyle/>
        <a:p>
          <a:r>
            <a:rPr lang="es-AR" dirty="0"/>
            <a:t>FAMILIARES</a:t>
          </a:r>
        </a:p>
      </dgm:t>
    </dgm:pt>
    <dgm:pt modelId="{C0C627B4-41FD-4496-9FF0-F3B67E16029B}" type="parTrans" cxnId="{B17D446E-9301-4F15-AB0A-F07A23E3CCC7}">
      <dgm:prSet/>
      <dgm:spPr/>
      <dgm:t>
        <a:bodyPr/>
        <a:lstStyle/>
        <a:p>
          <a:endParaRPr lang="es-AR"/>
        </a:p>
      </dgm:t>
    </dgm:pt>
    <dgm:pt modelId="{13F6F74C-3F6A-4D35-AF68-0D85CFF2EDA9}" type="sibTrans" cxnId="{B17D446E-9301-4F15-AB0A-F07A23E3CCC7}">
      <dgm:prSet/>
      <dgm:spPr/>
      <dgm:t>
        <a:bodyPr/>
        <a:lstStyle/>
        <a:p>
          <a:endParaRPr lang="es-AR"/>
        </a:p>
      </dgm:t>
    </dgm:pt>
    <dgm:pt modelId="{18D25AE4-FAF6-4AF4-A5A0-CF1A57FB5836}">
      <dgm:prSet phldrT="[Texto]"/>
      <dgm:spPr>
        <a:solidFill>
          <a:srgbClr val="993300"/>
        </a:solidFill>
      </dgm:spPr>
      <dgm:t>
        <a:bodyPr/>
        <a:lstStyle/>
        <a:p>
          <a:r>
            <a:rPr lang="es-AR" dirty="0"/>
            <a:t>3º</a:t>
          </a:r>
        </a:p>
      </dgm:t>
    </dgm:pt>
    <dgm:pt modelId="{E19668B4-EBA4-4BB6-82F0-D500A4EFD34F}" type="parTrans" cxnId="{5FA76F0F-C3EF-4F32-9B3E-49FF221B70D7}">
      <dgm:prSet/>
      <dgm:spPr/>
      <dgm:t>
        <a:bodyPr/>
        <a:lstStyle/>
        <a:p>
          <a:endParaRPr lang="es-AR"/>
        </a:p>
      </dgm:t>
    </dgm:pt>
    <dgm:pt modelId="{966806D7-41D1-4CBA-A447-F4BCA8AC3FEC}" type="sibTrans" cxnId="{5FA76F0F-C3EF-4F32-9B3E-49FF221B70D7}">
      <dgm:prSet/>
      <dgm:spPr/>
      <dgm:t>
        <a:bodyPr/>
        <a:lstStyle/>
        <a:p>
          <a:endParaRPr lang="es-AR"/>
        </a:p>
      </dgm:t>
    </dgm:pt>
    <dgm:pt modelId="{8CECD296-FC81-49EF-A0AC-E38C7F2C403D}">
      <dgm:prSet phldrT="[Texto]"/>
      <dgm:spPr>
        <a:ln>
          <a:solidFill>
            <a:schemeClr val="bg1"/>
          </a:solidFill>
        </a:ln>
      </dgm:spPr>
      <dgm:t>
        <a:bodyPr/>
        <a:lstStyle/>
        <a:p>
          <a:r>
            <a:rPr lang="es-AR" dirty="0"/>
            <a:t>EQUIPOS DE INTERVENCION</a:t>
          </a:r>
        </a:p>
      </dgm:t>
    </dgm:pt>
    <dgm:pt modelId="{4500531F-98DB-43A2-8E00-06375A06C50D}" type="parTrans" cxnId="{247B04EB-84AA-4EA2-87A3-6F15D184547D}">
      <dgm:prSet/>
      <dgm:spPr/>
      <dgm:t>
        <a:bodyPr/>
        <a:lstStyle/>
        <a:p>
          <a:endParaRPr lang="es-AR"/>
        </a:p>
      </dgm:t>
    </dgm:pt>
    <dgm:pt modelId="{3B717587-FA5A-43E3-B334-E062C5ABCBF9}" type="sibTrans" cxnId="{247B04EB-84AA-4EA2-87A3-6F15D184547D}">
      <dgm:prSet/>
      <dgm:spPr/>
      <dgm:t>
        <a:bodyPr/>
        <a:lstStyle/>
        <a:p>
          <a:endParaRPr lang="es-AR"/>
        </a:p>
      </dgm:t>
    </dgm:pt>
    <dgm:pt modelId="{8441F49C-AC8D-4D87-B9C6-00676CA43521}" type="pres">
      <dgm:prSet presAssocID="{94DC3A00-4C5B-4156-8462-30AEFFD14BC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DBF386B3-6287-4938-A587-278253913260}" type="pres">
      <dgm:prSet presAssocID="{42A03750-713B-4809-B428-972D6E7EB1A9}" presName="composite" presStyleCnt="0"/>
      <dgm:spPr/>
    </dgm:pt>
    <dgm:pt modelId="{CA6369D1-6FC3-45EC-BA2E-8A4B3A1B0BDD}" type="pres">
      <dgm:prSet presAssocID="{42A03750-713B-4809-B428-972D6E7EB1A9}" presName="parentText" presStyleLbl="alignNode1" presStyleIdx="0" presStyleCnt="3" custLinFactNeighborX="0" custLinFactNeighborY="-161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3632215-765E-4BD8-B8B9-2F097B19C71B}" type="pres">
      <dgm:prSet presAssocID="{42A03750-713B-4809-B428-972D6E7EB1A9}" presName="descendantText" presStyleLbl="alignAcc1" presStyleIdx="0" presStyleCnt="3" custLinFactNeighborX="0" custLinFactNeighborY="-24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524396A-FD18-4ED9-A571-8CF2BA46F6E9}" type="pres">
      <dgm:prSet presAssocID="{0EB20B39-F57F-4B12-A1BC-910701D44A40}" presName="sp" presStyleCnt="0"/>
      <dgm:spPr/>
    </dgm:pt>
    <dgm:pt modelId="{60F60C6B-F51A-44E4-8715-74D4852313A7}" type="pres">
      <dgm:prSet presAssocID="{524CEAB4-5347-456D-8203-C27F0FF224BE}" presName="composite" presStyleCnt="0"/>
      <dgm:spPr/>
    </dgm:pt>
    <dgm:pt modelId="{5F8854E6-C1A9-4EB3-B297-AA7C0C9B8B40}" type="pres">
      <dgm:prSet presAssocID="{524CEAB4-5347-456D-8203-C27F0FF224B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57AE98B-EC57-4528-A3A2-54DF7FAB51F5}" type="pres">
      <dgm:prSet presAssocID="{524CEAB4-5347-456D-8203-C27F0FF224BE}" presName="descendantText" presStyleLbl="alignAcc1" presStyleIdx="1" presStyleCnt="3" custLinFactNeighborX="-354" custLinFactNeighborY="1153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5F8D363-6957-4602-9B6C-9C2348391753}" type="pres">
      <dgm:prSet presAssocID="{E3D62218-92D1-46F8-BF1C-1431151312D1}" presName="sp" presStyleCnt="0"/>
      <dgm:spPr/>
    </dgm:pt>
    <dgm:pt modelId="{DC689DB2-DCBE-4804-9E3C-743BACD8499C}" type="pres">
      <dgm:prSet presAssocID="{18D25AE4-FAF6-4AF4-A5A0-CF1A57FB5836}" presName="composite" presStyleCnt="0"/>
      <dgm:spPr/>
    </dgm:pt>
    <dgm:pt modelId="{6BC22BC6-2553-4B8A-B6D4-2741AEAF93AE}" type="pres">
      <dgm:prSet presAssocID="{18D25AE4-FAF6-4AF4-A5A0-CF1A57FB583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56CF400-E730-4400-99B6-A445711616A7}" type="pres">
      <dgm:prSet presAssocID="{18D25AE4-FAF6-4AF4-A5A0-CF1A57FB583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247B04EB-84AA-4EA2-87A3-6F15D184547D}" srcId="{18D25AE4-FAF6-4AF4-A5A0-CF1A57FB5836}" destId="{8CECD296-FC81-49EF-A0AC-E38C7F2C403D}" srcOrd="0" destOrd="0" parTransId="{4500531F-98DB-43A2-8E00-06375A06C50D}" sibTransId="{3B717587-FA5A-43E3-B334-E062C5ABCBF9}"/>
    <dgm:cxn modelId="{5FA76F0F-C3EF-4F32-9B3E-49FF221B70D7}" srcId="{94DC3A00-4C5B-4156-8462-30AEFFD14BCA}" destId="{18D25AE4-FAF6-4AF4-A5A0-CF1A57FB5836}" srcOrd="2" destOrd="0" parTransId="{E19668B4-EBA4-4BB6-82F0-D500A4EFD34F}" sibTransId="{966806D7-41D1-4CBA-A447-F4BCA8AC3FEC}"/>
    <dgm:cxn modelId="{B17D446E-9301-4F15-AB0A-F07A23E3CCC7}" srcId="{524CEAB4-5347-456D-8203-C27F0FF224BE}" destId="{45D315B0-20DE-453F-B21C-3091A2E9BD85}" srcOrd="0" destOrd="0" parTransId="{C0C627B4-41FD-4496-9FF0-F3B67E16029B}" sibTransId="{13F6F74C-3F6A-4D35-AF68-0D85CFF2EDA9}"/>
    <dgm:cxn modelId="{FAD78221-F86A-4653-977A-6893D177DEBE}" srcId="{94DC3A00-4C5B-4156-8462-30AEFFD14BCA}" destId="{524CEAB4-5347-456D-8203-C27F0FF224BE}" srcOrd="1" destOrd="0" parTransId="{033514D1-2708-4600-AD8F-2B210BE54344}" sibTransId="{E3D62218-92D1-46F8-BF1C-1431151312D1}"/>
    <dgm:cxn modelId="{EDD3C889-D4D6-4B47-B07F-BA181CACDD30}" type="presOf" srcId="{798B2CD3-7EFE-4F44-A5EA-40912022FB9C}" destId="{73632215-765E-4BD8-B8B9-2F097B19C71B}" srcOrd="0" destOrd="0" presId="urn:microsoft.com/office/officeart/2005/8/layout/chevron2"/>
    <dgm:cxn modelId="{D21270D9-E686-4529-838C-9D434D6E766D}" type="presOf" srcId="{18D25AE4-FAF6-4AF4-A5A0-CF1A57FB5836}" destId="{6BC22BC6-2553-4B8A-B6D4-2741AEAF93AE}" srcOrd="0" destOrd="0" presId="urn:microsoft.com/office/officeart/2005/8/layout/chevron2"/>
    <dgm:cxn modelId="{109DBF76-4271-47EE-8FCC-20F1A0C92E72}" type="presOf" srcId="{94DC3A00-4C5B-4156-8462-30AEFFD14BCA}" destId="{8441F49C-AC8D-4D87-B9C6-00676CA43521}" srcOrd="0" destOrd="0" presId="urn:microsoft.com/office/officeart/2005/8/layout/chevron2"/>
    <dgm:cxn modelId="{75706B85-A47A-4AA4-B099-9B0B0D6B227F}" type="presOf" srcId="{45D315B0-20DE-453F-B21C-3091A2E9BD85}" destId="{A57AE98B-EC57-4528-A3A2-54DF7FAB51F5}" srcOrd="0" destOrd="0" presId="urn:microsoft.com/office/officeart/2005/8/layout/chevron2"/>
    <dgm:cxn modelId="{D68DB0CC-C072-4FC6-9971-6EF958CA52B3}" type="presOf" srcId="{524CEAB4-5347-456D-8203-C27F0FF224BE}" destId="{5F8854E6-C1A9-4EB3-B297-AA7C0C9B8B40}" srcOrd="0" destOrd="0" presId="urn:microsoft.com/office/officeart/2005/8/layout/chevron2"/>
    <dgm:cxn modelId="{1AE7AE10-20FF-49F1-9B82-9476BEE8EA1E}" srcId="{94DC3A00-4C5B-4156-8462-30AEFFD14BCA}" destId="{42A03750-713B-4809-B428-972D6E7EB1A9}" srcOrd="0" destOrd="0" parTransId="{4D9F5BA4-2A81-4A58-9DBF-839DBB4855C6}" sibTransId="{0EB20B39-F57F-4B12-A1BC-910701D44A40}"/>
    <dgm:cxn modelId="{5A9534B7-35DD-4AC0-AF72-3AC06110DAE7}" type="presOf" srcId="{42A03750-713B-4809-B428-972D6E7EB1A9}" destId="{CA6369D1-6FC3-45EC-BA2E-8A4B3A1B0BDD}" srcOrd="0" destOrd="0" presId="urn:microsoft.com/office/officeart/2005/8/layout/chevron2"/>
    <dgm:cxn modelId="{A31DBA36-A197-4322-97A3-E6DF67B9B1ED}" type="presOf" srcId="{8CECD296-FC81-49EF-A0AC-E38C7F2C403D}" destId="{756CF400-E730-4400-99B6-A445711616A7}" srcOrd="0" destOrd="0" presId="urn:microsoft.com/office/officeart/2005/8/layout/chevron2"/>
    <dgm:cxn modelId="{FB7E3AC8-6A9E-407D-909C-543AEAF1C016}" srcId="{42A03750-713B-4809-B428-972D6E7EB1A9}" destId="{798B2CD3-7EFE-4F44-A5EA-40912022FB9C}" srcOrd="0" destOrd="0" parTransId="{3CFB6984-D8E0-4D34-8A0E-5BEBEC8691F9}" sibTransId="{7FA3DDC8-6270-4406-87F7-9BCF6120AE82}"/>
    <dgm:cxn modelId="{86A88660-D848-47E0-BA58-B2DF931D98C9}" type="presParOf" srcId="{8441F49C-AC8D-4D87-B9C6-00676CA43521}" destId="{DBF386B3-6287-4938-A587-278253913260}" srcOrd="0" destOrd="0" presId="urn:microsoft.com/office/officeart/2005/8/layout/chevron2"/>
    <dgm:cxn modelId="{28901D89-9A6D-47EF-BF64-78B46790C718}" type="presParOf" srcId="{DBF386B3-6287-4938-A587-278253913260}" destId="{CA6369D1-6FC3-45EC-BA2E-8A4B3A1B0BDD}" srcOrd="0" destOrd="0" presId="urn:microsoft.com/office/officeart/2005/8/layout/chevron2"/>
    <dgm:cxn modelId="{EB547115-6C5C-4D45-9D12-1F56F7EC5A86}" type="presParOf" srcId="{DBF386B3-6287-4938-A587-278253913260}" destId="{73632215-765E-4BD8-B8B9-2F097B19C71B}" srcOrd="1" destOrd="0" presId="urn:microsoft.com/office/officeart/2005/8/layout/chevron2"/>
    <dgm:cxn modelId="{1DF551C2-9618-4DE8-9FFA-99985A2750EE}" type="presParOf" srcId="{8441F49C-AC8D-4D87-B9C6-00676CA43521}" destId="{7524396A-FD18-4ED9-A571-8CF2BA46F6E9}" srcOrd="1" destOrd="0" presId="urn:microsoft.com/office/officeart/2005/8/layout/chevron2"/>
    <dgm:cxn modelId="{B4458DA5-4E55-4BA0-8F52-3B09781A0094}" type="presParOf" srcId="{8441F49C-AC8D-4D87-B9C6-00676CA43521}" destId="{60F60C6B-F51A-44E4-8715-74D4852313A7}" srcOrd="2" destOrd="0" presId="urn:microsoft.com/office/officeart/2005/8/layout/chevron2"/>
    <dgm:cxn modelId="{5BE6C617-59A4-4062-B2C8-CC7EE87BC82E}" type="presParOf" srcId="{60F60C6B-F51A-44E4-8715-74D4852313A7}" destId="{5F8854E6-C1A9-4EB3-B297-AA7C0C9B8B40}" srcOrd="0" destOrd="0" presId="urn:microsoft.com/office/officeart/2005/8/layout/chevron2"/>
    <dgm:cxn modelId="{8A5713E8-175B-4083-B90A-C010B51AD055}" type="presParOf" srcId="{60F60C6B-F51A-44E4-8715-74D4852313A7}" destId="{A57AE98B-EC57-4528-A3A2-54DF7FAB51F5}" srcOrd="1" destOrd="0" presId="urn:microsoft.com/office/officeart/2005/8/layout/chevron2"/>
    <dgm:cxn modelId="{151CBF98-B981-4A97-92F9-466B8133638E}" type="presParOf" srcId="{8441F49C-AC8D-4D87-B9C6-00676CA43521}" destId="{B5F8D363-6957-4602-9B6C-9C2348391753}" srcOrd="3" destOrd="0" presId="urn:microsoft.com/office/officeart/2005/8/layout/chevron2"/>
    <dgm:cxn modelId="{0BCA138B-AE6F-421A-BFE8-A925224A5153}" type="presParOf" srcId="{8441F49C-AC8D-4D87-B9C6-00676CA43521}" destId="{DC689DB2-DCBE-4804-9E3C-743BACD8499C}" srcOrd="4" destOrd="0" presId="urn:microsoft.com/office/officeart/2005/8/layout/chevron2"/>
    <dgm:cxn modelId="{763372C7-2E8E-4E03-8A6F-488863A79071}" type="presParOf" srcId="{DC689DB2-DCBE-4804-9E3C-743BACD8499C}" destId="{6BC22BC6-2553-4B8A-B6D4-2741AEAF93AE}" srcOrd="0" destOrd="0" presId="urn:microsoft.com/office/officeart/2005/8/layout/chevron2"/>
    <dgm:cxn modelId="{DFB45CE6-5BB3-42BF-AF0C-4A2582E321F4}" type="presParOf" srcId="{DC689DB2-DCBE-4804-9E3C-743BACD8499C}" destId="{756CF400-E730-4400-99B6-A445711616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075CFC-C05F-4819-9EE4-74797D2B866F}" type="doc">
      <dgm:prSet loTypeId="urn:microsoft.com/office/officeart/2005/8/layout/chevron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AR"/>
        </a:p>
      </dgm:t>
    </dgm:pt>
    <dgm:pt modelId="{778358A8-2EF4-459D-9729-C03706515AE2}">
      <dgm:prSet phldrT="[Texto]"/>
      <dgm:spPr>
        <a:solidFill>
          <a:srgbClr val="FF9900"/>
        </a:solidFill>
        <a:scene3d>
          <a:camera prst="orthographicFront"/>
          <a:lightRig rig="threePt" dir="t"/>
        </a:scene3d>
        <a:sp3d>
          <a:bevelT w="25400"/>
        </a:sp3d>
      </dgm:spPr>
      <dgm:t>
        <a:bodyPr/>
        <a:lstStyle/>
        <a:p>
          <a:r>
            <a:rPr lang="es-AR" dirty="0"/>
            <a:t>4º</a:t>
          </a:r>
        </a:p>
      </dgm:t>
    </dgm:pt>
    <dgm:pt modelId="{64D361A4-B226-4773-BE36-63528BF407EB}" type="parTrans" cxnId="{7AE91F74-E107-4651-B677-4334CB9667C1}">
      <dgm:prSet/>
      <dgm:spPr/>
      <dgm:t>
        <a:bodyPr/>
        <a:lstStyle/>
        <a:p>
          <a:endParaRPr lang="es-AR"/>
        </a:p>
      </dgm:t>
    </dgm:pt>
    <dgm:pt modelId="{DE6D10A4-60EE-4537-BDCC-E6D70FB8AF4A}" type="sibTrans" cxnId="{7AE91F74-E107-4651-B677-4334CB9667C1}">
      <dgm:prSet/>
      <dgm:spPr/>
      <dgm:t>
        <a:bodyPr/>
        <a:lstStyle/>
        <a:p>
          <a:endParaRPr lang="es-AR"/>
        </a:p>
      </dgm:t>
    </dgm:pt>
    <dgm:pt modelId="{1F4BD663-9A3E-4A40-A240-4CB0B78DE664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es-AR" sz="3200" dirty="0"/>
            <a:t>COMUNIDAD</a:t>
          </a:r>
        </a:p>
      </dgm:t>
    </dgm:pt>
    <dgm:pt modelId="{33151A98-A0EF-4B96-BC08-A63153D3FE17}" type="parTrans" cxnId="{B22BE1BD-89E8-4874-B4CC-87AC0926A619}">
      <dgm:prSet/>
      <dgm:spPr/>
      <dgm:t>
        <a:bodyPr/>
        <a:lstStyle/>
        <a:p>
          <a:endParaRPr lang="es-AR"/>
        </a:p>
      </dgm:t>
    </dgm:pt>
    <dgm:pt modelId="{8678B598-8637-4EED-8D00-05982E1CE3BA}" type="sibTrans" cxnId="{B22BE1BD-89E8-4874-B4CC-87AC0926A619}">
      <dgm:prSet/>
      <dgm:spPr/>
      <dgm:t>
        <a:bodyPr/>
        <a:lstStyle/>
        <a:p>
          <a:endParaRPr lang="es-AR"/>
        </a:p>
      </dgm:t>
    </dgm:pt>
    <dgm:pt modelId="{B88600F2-8523-4B2D-9699-D3F0E92045E0}">
      <dgm:prSet phldrT="[Texto]"/>
      <dgm:spPr>
        <a:solidFill>
          <a:srgbClr val="7030A0"/>
        </a:solidFill>
      </dgm:spPr>
      <dgm:t>
        <a:bodyPr/>
        <a:lstStyle/>
        <a:p>
          <a:r>
            <a:rPr lang="es-AR" dirty="0"/>
            <a:t>5</a:t>
          </a:r>
        </a:p>
      </dgm:t>
    </dgm:pt>
    <dgm:pt modelId="{57F531C0-660E-4707-B155-CB8A5295A9ED}" type="parTrans" cxnId="{3A27C9B5-4C77-446C-93E1-443142C5F190}">
      <dgm:prSet/>
      <dgm:spPr/>
      <dgm:t>
        <a:bodyPr/>
        <a:lstStyle/>
        <a:p>
          <a:endParaRPr lang="es-AR"/>
        </a:p>
      </dgm:t>
    </dgm:pt>
    <dgm:pt modelId="{833B8A5E-C5B5-4E16-9DE6-683A75B4D5FC}" type="sibTrans" cxnId="{3A27C9B5-4C77-446C-93E1-443142C5F190}">
      <dgm:prSet/>
      <dgm:spPr/>
      <dgm:t>
        <a:bodyPr/>
        <a:lstStyle/>
        <a:p>
          <a:endParaRPr lang="es-AR"/>
        </a:p>
      </dgm:t>
    </dgm:pt>
    <dgm:pt modelId="{5C3A2CC5-4AC3-458B-A4C9-FB4ED98D23B0}">
      <dgm:prSet/>
      <dgm:spPr>
        <a:ln>
          <a:solidFill>
            <a:schemeClr val="bg1"/>
          </a:solidFill>
        </a:ln>
      </dgm:spPr>
      <dgm:t>
        <a:bodyPr/>
        <a:lstStyle/>
        <a:p>
          <a:r>
            <a:rPr lang="es-AR" dirty="0"/>
            <a:t>ESTRÉS VICARIO</a:t>
          </a:r>
        </a:p>
      </dgm:t>
    </dgm:pt>
    <dgm:pt modelId="{3BF9288A-B540-4B42-A761-5BF7D4AB9C45}" type="parTrans" cxnId="{37D05798-8F9E-471F-8638-FDF0262375B3}">
      <dgm:prSet/>
      <dgm:spPr/>
      <dgm:t>
        <a:bodyPr/>
        <a:lstStyle/>
        <a:p>
          <a:endParaRPr lang="es-AR"/>
        </a:p>
      </dgm:t>
    </dgm:pt>
    <dgm:pt modelId="{6D9D02C4-636E-4B5F-B632-BB233B3B8F52}" type="sibTrans" cxnId="{37D05798-8F9E-471F-8638-FDF0262375B3}">
      <dgm:prSet/>
      <dgm:spPr/>
      <dgm:t>
        <a:bodyPr/>
        <a:lstStyle/>
        <a:p>
          <a:endParaRPr lang="es-AR"/>
        </a:p>
      </dgm:t>
    </dgm:pt>
    <dgm:pt modelId="{E3F8CDAA-BC35-482D-BC0F-CDB37D26FAB4}" type="pres">
      <dgm:prSet presAssocID="{8E075CFC-C05F-4819-9EE4-74797D2B866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A9EE6FF-14B7-47E6-A50C-230A36B30D36}" type="pres">
      <dgm:prSet presAssocID="{778358A8-2EF4-459D-9729-C03706515AE2}" presName="composite" presStyleCnt="0"/>
      <dgm:spPr/>
    </dgm:pt>
    <dgm:pt modelId="{EAC566E8-187E-4C09-85DF-6758B77934CF}" type="pres">
      <dgm:prSet presAssocID="{778358A8-2EF4-459D-9729-C03706515AE2}" presName="parentText" presStyleLbl="alignNode1" presStyleIdx="0" presStyleCnt="2" custScaleX="100000" custScaleY="96998" custLinFactNeighborX="0" custLinFactNeighborY="-1157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D331566-83A5-4C08-8DB1-B1D44823EE1A}" type="pres">
      <dgm:prSet presAssocID="{778358A8-2EF4-459D-9729-C03706515AE2}" presName="descendantText" presStyleLbl="alignAcc1" presStyleIdx="0" presStyleCnt="2" custLinFactNeighborX="285" custLinFactNeighborY="4740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57A3845-4CA2-48FC-ACA4-477C557E924A}" type="pres">
      <dgm:prSet presAssocID="{DE6D10A4-60EE-4537-BDCC-E6D70FB8AF4A}" presName="sp" presStyleCnt="0"/>
      <dgm:spPr/>
    </dgm:pt>
    <dgm:pt modelId="{38910880-D927-48F3-B182-44CE2E02898A}" type="pres">
      <dgm:prSet presAssocID="{B88600F2-8523-4B2D-9699-D3F0E92045E0}" presName="composite" presStyleCnt="0"/>
      <dgm:spPr/>
    </dgm:pt>
    <dgm:pt modelId="{2B7CD333-E062-4819-8EBC-58D74A7822CF}" type="pres">
      <dgm:prSet presAssocID="{B88600F2-8523-4B2D-9699-D3F0E92045E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EB62E40-4C36-4F23-B2A3-5767A909786E}" type="pres">
      <dgm:prSet presAssocID="{B88600F2-8523-4B2D-9699-D3F0E92045E0}" presName="descendantText" presStyleLbl="alignAcc1" presStyleIdx="1" presStyleCnt="2" custScaleY="86655" custLinFactNeighborX="10" custLinFactNeighborY="3981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6ADB286-67B8-469C-80D0-B3B204230C65}" type="presOf" srcId="{5C3A2CC5-4AC3-458B-A4C9-FB4ED98D23B0}" destId="{EEB62E40-4C36-4F23-B2A3-5767A909786E}" srcOrd="0" destOrd="0" presId="urn:microsoft.com/office/officeart/2005/8/layout/chevron2"/>
    <dgm:cxn modelId="{7AE91F74-E107-4651-B677-4334CB9667C1}" srcId="{8E075CFC-C05F-4819-9EE4-74797D2B866F}" destId="{778358A8-2EF4-459D-9729-C03706515AE2}" srcOrd="0" destOrd="0" parTransId="{64D361A4-B226-4773-BE36-63528BF407EB}" sibTransId="{DE6D10A4-60EE-4537-BDCC-E6D70FB8AF4A}"/>
    <dgm:cxn modelId="{DC5CEC9F-45F7-4D37-9D0C-D700B76AB804}" type="presOf" srcId="{B88600F2-8523-4B2D-9699-D3F0E92045E0}" destId="{2B7CD333-E062-4819-8EBC-58D74A7822CF}" srcOrd="0" destOrd="0" presId="urn:microsoft.com/office/officeart/2005/8/layout/chevron2"/>
    <dgm:cxn modelId="{37D05798-8F9E-471F-8638-FDF0262375B3}" srcId="{B88600F2-8523-4B2D-9699-D3F0E92045E0}" destId="{5C3A2CC5-4AC3-458B-A4C9-FB4ED98D23B0}" srcOrd="0" destOrd="0" parTransId="{3BF9288A-B540-4B42-A761-5BF7D4AB9C45}" sibTransId="{6D9D02C4-636E-4B5F-B632-BB233B3B8F52}"/>
    <dgm:cxn modelId="{3A27C9B5-4C77-446C-93E1-443142C5F190}" srcId="{8E075CFC-C05F-4819-9EE4-74797D2B866F}" destId="{B88600F2-8523-4B2D-9699-D3F0E92045E0}" srcOrd="1" destOrd="0" parTransId="{57F531C0-660E-4707-B155-CB8A5295A9ED}" sibTransId="{833B8A5E-C5B5-4E16-9DE6-683A75B4D5FC}"/>
    <dgm:cxn modelId="{B22BE1BD-89E8-4874-B4CC-87AC0926A619}" srcId="{778358A8-2EF4-459D-9729-C03706515AE2}" destId="{1F4BD663-9A3E-4A40-A240-4CB0B78DE664}" srcOrd="0" destOrd="0" parTransId="{33151A98-A0EF-4B96-BC08-A63153D3FE17}" sibTransId="{8678B598-8637-4EED-8D00-05982E1CE3BA}"/>
    <dgm:cxn modelId="{23F057DF-CE1F-458B-94D3-2CB6025F1895}" type="presOf" srcId="{778358A8-2EF4-459D-9729-C03706515AE2}" destId="{EAC566E8-187E-4C09-85DF-6758B77934CF}" srcOrd="0" destOrd="0" presId="urn:microsoft.com/office/officeart/2005/8/layout/chevron2"/>
    <dgm:cxn modelId="{FECCF03C-2924-4AC1-8B5F-BE9E6C868533}" type="presOf" srcId="{1F4BD663-9A3E-4A40-A240-4CB0B78DE664}" destId="{3D331566-83A5-4C08-8DB1-B1D44823EE1A}" srcOrd="0" destOrd="0" presId="urn:microsoft.com/office/officeart/2005/8/layout/chevron2"/>
    <dgm:cxn modelId="{C42941F3-94BD-4100-9489-D69424B07C1A}" type="presOf" srcId="{8E075CFC-C05F-4819-9EE4-74797D2B866F}" destId="{E3F8CDAA-BC35-482D-BC0F-CDB37D26FAB4}" srcOrd="0" destOrd="0" presId="urn:microsoft.com/office/officeart/2005/8/layout/chevron2"/>
    <dgm:cxn modelId="{98B5BA43-647E-4195-9B27-7164FB8242F7}" type="presParOf" srcId="{E3F8CDAA-BC35-482D-BC0F-CDB37D26FAB4}" destId="{AA9EE6FF-14B7-47E6-A50C-230A36B30D36}" srcOrd="0" destOrd="0" presId="urn:microsoft.com/office/officeart/2005/8/layout/chevron2"/>
    <dgm:cxn modelId="{8124DEF0-E7D5-481E-B83F-7359F6B06146}" type="presParOf" srcId="{AA9EE6FF-14B7-47E6-A50C-230A36B30D36}" destId="{EAC566E8-187E-4C09-85DF-6758B77934CF}" srcOrd="0" destOrd="0" presId="urn:microsoft.com/office/officeart/2005/8/layout/chevron2"/>
    <dgm:cxn modelId="{B5A0676C-11CF-4396-9449-A2EB8B5DC7A4}" type="presParOf" srcId="{AA9EE6FF-14B7-47E6-A50C-230A36B30D36}" destId="{3D331566-83A5-4C08-8DB1-B1D44823EE1A}" srcOrd="1" destOrd="0" presId="urn:microsoft.com/office/officeart/2005/8/layout/chevron2"/>
    <dgm:cxn modelId="{B70219AE-6D10-42A4-8946-D24B9C286045}" type="presParOf" srcId="{E3F8CDAA-BC35-482D-BC0F-CDB37D26FAB4}" destId="{A57A3845-4CA2-48FC-ACA4-477C557E924A}" srcOrd="1" destOrd="0" presId="urn:microsoft.com/office/officeart/2005/8/layout/chevron2"/>
    <dgm:cxn modelId="{8E0B695F-90AF-45CD-A633-F7E5B5AC8678}" type="presParOf" srcId="{E3F8CDAA-BC35-482D-BC0F-CDB37D26FAB4}" destId="{38910880-D927-48F3-B182-44CE2E02898A}" srcOrd="2" destOrd="0" presId="urn:microsoft.com/office/officeart/2005/8/layout/chevron2"/>
    <dgm:cxn modelId="{522E10D2-3849-4503-95C8-F1E2B88D344A}" type="presParOf" srcId="{38910880-D927-48F3-B182-44CE2E02898A}" destId="{2B7CD333-E062-4819-8EBC-58D74A7822CF}" srcOrd="0" destOrd="0" presId="urn:microsoft.com/office/officeart/2005/8/layout/chevron2"/>
    <dgm:cxn modelId="{80A6E102-E587-4692-A558-F6971591E02C}" type="presParOf" srcId="{38910880-D927-48F3-B182-44CE2E02898A}" destId="{EEB62E40-4C36-4F23-B2A3-5767A909786E}" srcOrd="1" destOrd="0" presId="urn:microsoft.com/office/officeart/2005/8/layout/chevro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6ADDB6E1-79A5-44E3-911F-8DC2858C4C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BDFE4FD-C7A5-4A20-AA47-20039897881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E245BB7-19F1-48D7-AE8F-D8639DDA705F}" type="datetimeFigureOut">
              <a:rPr lang="es-AR"/>
              <a:pPr>
                <a:defRPr/>
              </a:pPr>
              <a:t>27/03/2020</a:t>
            </a:fld>
            <a:endParaRPr lang="es-AR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xmlns="" id="{9C2F8839-C184-4589-8151-4BBBBF8067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xmlns="" id="{6A4EDFE3-508A-4167-912A-0F27D3F50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AR" noProof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B82C11D-9185-4E4F-86F0-319EC88FCE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FC973C4-A8D9-4343-97BB-9D48F7C90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EDCA941-7CA5-4F3B-85DF-E0722F3E8ECD}" type="slidenum">
              <a:rPr lang="es-AR" altLang="en-US"/>
              <a:pPr/>
              <a:t>‹Nº›</a:t>
            </a:fld>
            <a:endParaRPr lang="es-AR" altLang="en-US"/>
          </a:p>
        </p:txBody>
      </p:sp>
    </p:spTree>
    <p:extLst>
      <p:ext uri="{BB962C8B-B14F-4D97-AF65-F5344CB8AC3E}">
        <p14:creationId xmlns:p14="http://schemas.microsoft.com/office/powerpoint/2010/main" val="3057271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>
            <a:extLst>
              <a:ext uri="{FF2B5EF4-FFF2-40B4-BE49-F238E27FC236}">
                <a16:creationId xmlns:a16="http://schemas.microsoft.com/office/drawing/2014/main" xmlns="" id="{93CD9D4E-1A9C-4A20-8652-EFD7D5432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EF52D50-2AA0-4816-A07F-080F93E9E2FD}" type="slidenum">
              <a:rPr lang="es-ES" altLang="en-US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/>
              <a:t>15</a:t>
            </a:fld>
            <a:endParaRPr lang="es-ES" altLang="en-US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59395" name="Rectangle 1">
            <a:extLst>
              <a:ext uri="{FF2B5EF4-FFF2-40B4-BE49-F238E27FC236}">
                <a16:creationId xmlns:a16="http://schemas.microsoft.com/office/drawing/2014/main" xmlns="" id="{FCB0DCA0-E863-4BF1-9DCE-14C6F11CAE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xmlns="" id="{377EC849-0D24-43F5-90D0-13D53FD2D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s-AR" altLang="en-US"/>
          </a:p>
        </p:txBody>
      </p:sp>
    </p:spTree>
    <p:extLst>
      <p:ext uri="{BB962C8B-B14F-4D97-AF65-F5344CB8AC3E}">
        <p14:creationId xmlns:p14="http://schemas.microsoft.com/office/powerpoint/2010/main" val="605765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Marcador de imagen de diapositiva 1">
            <a:extLst>
              <a:ext uri="{FF2B5EF4-FFF2-40B4-BE49-F238E27FC236}">
                <a16:creationId xmlns:a16="http://schemas.microsoft.com/office/drawing/2014/main" xmlns="" id="{CB952385-7D53-4A44-A253-8C93EBEFA1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Marcador de notas 2">
            <a:extLst>
              <a:ext uri="{FF2B5EF4-FFF2-40B4-BE49-F238E27FC236}">
                <a16:creationId xmlns:a16="http://schemas.microsoft.com/office/drawing/2014/main" xmlns="" id="{EE2EC08A-36A2-4E0C-86DA-97EE046D52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AR" altLang="en-US"/>
              <a:t>La pertenencia institucional, profesión, rol, van a determinar en gran medida las acciones posibles de intervención en SMAPS</a:t>
            </a:r>
          </a:p>
          <a:p>
            <a:pPr eaLnBrk="1" hangingPunct="1"/>
            <a:endParaRPr lang="es-AR" altLang="en-US"/>
          </a:p>
        </p:txBody>
      </p:sp>
      <p:sp>
        <p:nvSpPr>
          <p:cNvPr id="68612" name="Marcador de número de diapositiva 3">
            <a:extLst>
              <a:ext uri="{FF2B5EF4-FFF2-40B4-BE49-F238E27FC236}">
                <a16:creationId xmlns:a16="http://schemas.microsoft.com/office/drawing/2014/main" xmlns="" id="{FEC8865C-42C0-4C1F-9D05-9916EA649C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DA5327-2361-4128-82BF-AD7B19579A99}" type="slidenum">
              <a:rPr lang="es-AR" altLang="en-US"/>
              <a:pPr/>
              <a:t>52</a:t>
            </a:fld>
            <a:endParaRPr lang="es-AR" altLang="en-US"/>
          </a:p>
        </p:txBody>
      </p:sp>
    </p:spTree>
    <p:extLst>
      <p:ext uri="{BB962C8B-B14F-4D97-AF65-F5344CB8AC3E}">
        <p14:creationId xmlns:p14="http://schemas.microsoft.com/office/powerpoint/2010/main" val="2838849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Marcador de imagen de diapositiva 1">
            <a:extLst>
              <a:ext uri="{FF2B5EF4-FFF2-40B4-BE49-F238E27FC236}">
                <a16:creationId xmlns:a16="http://schemas.microsoft.com/office/drawing/2014/main" xmlns="" id="{6D4F0D74-07CE-448B-9E47-98C59B923D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Marcador de notas 2">
            <a:extLst>
              <a:ext uri="{FF2B5EF4-FFF2-40B4-BE49-F238E27FC236}">
                <a16:creationId xmlns:a16="http://schemas.microsoft.com/office/drawing/2014/main" xmlns="" id="{656FEEB9-1D7E-483F-80E1-E620B15CE0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AR" altLang="en-US"/>
              <a:t>La pertenencia institucional, profesión, rol, van a determinar en gran medida las acciones posibles de intervención en SMAPS</a:t>
            </a:r>
          </a:p>
          <a:p>
            <a:pPr eaLnBrk="1" hangingPunct="1"/>
            <a:endParaRPr lang="es-AR" altLang="en-US"/>
          </a:p>
        </p:txBody>
      </p:sp>
      <p:sp>
        <p:nvSpPr>
          <p:cNvPr id="69636" name="Marcador de número de diapositiva 3">
            <a:extLst>
              <a:ext uri="{FF2B5EF4-FFF2-40B4-BE49-F238E27FC236}">
                <a16:creationId xmlns:a16="http://schemas.microsoft.com/office/drawing/2014/main" xmlns="" id="{C5D38303-311D-4A91-9939-84C9AB5E6C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C002DCD-E7DA-4FA3-A7B8-DAF8C05B3CF5}" type="slidenum">
              <a:rPr lang="es-AR" altLang="en-US"/>
              <a:pPr/>
              <a:t>53</a:t>
            </a:fld>
            <a:endParaRPr lang="es-AR" altLang="en-US"/>
          </a:p>
        </p:txBody>
      </p:sp>
    </p:spTree>
    <p:extLst>
      <p:ext uri="{BB962C8B-B14F-4D97-AF65-F5344CB8AC3E}">
        <p14:creationId xmlns:p14="http://schemas.microsoft.com/office/powerpoint/2010/main" val="1738516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Marcador de imagen de diapositiva 1">
            <a:extLst>
              <a:ext uri="{FF2B5EF4-FFF2-40B4-BE49-F238E27FC236}">
                <a16:creationId xmlns:a16="http://schemas.microsoft.com/office/drawing/2014/main" xmlns="" id="{2BC25A88-8071-4092-A263-12FE65CB0C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Marcador de notas 2">
            <a:extLst>
              <a:ext uri="{FF2B5EF4-FFF2-40B4-BE49-F238E27FC236}">
                <a16:creationId xmlns:a16="http://schemas.microsoft.com/office/drawing/2014/main" xmlns="" id="{F4A45DD3-7F40-4CC7-A988-862395C1B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/>
          </a:p>
        </p:txBody>
      </p:sp>
      <p:sp>
        <p:nvSpPr>
          <p:cNvPr id="60420" name="Marcador de número de diapositiva 3">
            <a:extLst>
              <a:ext uri="{FF2B5EF4-FFF2-40B4-BE49-F238E27FC236}">
                <a16:creationId xmlns:a16="http://schemas.microsoft.com/office/drawing/2014/main" xmlns="" id="{DFFF2AD8-3B0D-4F71-9300-6DEF18FC98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4D8CF6-5E04-4B37-9499-04C762BAF1F1}" type="slidenum">
              <a:rPr lang="es-AR" altLang="es-AR"/>
              <a:pPr/>
              <a:t>17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3652307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>
            <a:extLst>
              <a:ext uri="{FF2B5EF4-FFF2-40B4-BE49-F238E27FC236}">
                <a16:creationId xmlns:a16="http://schemas.microsoft.com/office/drawing/2014/main" xmlns="" id="{97D91020-F044-4163-8D30-D14F5262E6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2 Marcador de notas">
            <a:extLst>
              <a:ext uri="{FF2B5EF4-FFF2-40B4-BE49-F238E27FC236}">
                <a16:creationId xmlns:a16="http://schemas.microsoft.com/office/drawing/2014/main" xmlns="" id="{043F7A9A-2365-4CBA-B47E-EFDFC5AFF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/>
          </a:p>
        </p:txBody>
      </p:sp>
      <p:sp>
        <p:nvSpPr>
          <p:cNvPr id="88068" name="3 Marcador de número de diapositiva">
            <a:extLst>
              <a:ext uri="{FF2B5EF4-FFF2-40B4-BE49-F238E27FC236}">
                <a16:creationId xmlns:a16="http://schemas.microsoft.com/office/drawing/2014/main" xmlns="" id="{F1C76EC2-E0EF-457A-B001-A827BEE282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3D0C886-4336-4875-AF9A-53406F74AAF2}" type="slidenum">
              <a:rPr lang="es-ES" altLang="en-US">
                <a:solidFill>
                  <a:srgbClr val="000000"/>
                </a:solidFill>
              </a:rPr>
              <a:pPr eaLnBrk="1" hangingPunct="1"/>
              <a:t>20</a:t>
            </a:fld>
            <a:endParaRPr lang="es-E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789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>
            <a:extLst>
              <a:ext uri="{FF2B5EF4-FFF2-40B4-BE49-F238E27FC236}">
                <a16:creationId xmlns:a16="http://schemas.microsoft.com/office/drawing/2014/main" xmlns="" id="{32852FAB-7B50-4903-BF68-77B91A4EB7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2 Marcador de notas">
            <a:extLst>
              <a:ext uri="{FF2B5EF4-FFF2-40B4-BE49-F238E27FC236}">
                <a16:creationId xmlns:a16="http://schemas.microsoft.com/office/drawing/2014/main" xmlns="" id="{4AB652CB-0FCD-4525-8ADE-5BCF821E3E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AR" altLang="en-US"/>
          </a:p>
        </p:txBody>
      </p:sp>
      <p:sp>
        <p:nvSpPr>
          <p:cNvPr id="62468" name="3 Marcador de número de diapositiva">
            <a:extLst>
              <a:ext uri="{FF2B5EF4-FFF2-40B4-BE49-F238E27FC236}">
                <a16:creationId xmlns:a16="http://schemas.microsoft.com/office/drawing/2014/main" xmlns="" id="{93EA1370-D66C-4E4E-832C-1BABE32708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8B8EE9-D906-4863-9293-F0F4FD8FACBA}" type="slidenum">
              <a:rPr lang="es-ES" altLang="en-US"/>
              <a:pPr eaLnBrk="1" hangingPunct="1"/>
              <a:t>26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56107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>
            <a:extLst>
              <a:ext uri="{FF2B5EF4-FFF2-40B4-BE49-F238E27FC236}">
                <a16:creationId xmlns:a16="http://schemas.microsoft.com/office/drawing/2014/main" xmlns="" id="{21136B4D-0329-4972-B1C8-810C66A19A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2 Marcador de notas">
            <a:extLst>
              <a:ext uri="{FF2B5EF4-FFF2-40B4-BE49-F238E27FC236}">
                <a16:creationId xmlns:a16="http://schemas.microsoft.com/office/drawing/2014/main" xmlns="" id="{91BF58C5-348C-4701-9845-F811B706FE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/>
          </a:p>
        </p:txBody>
      </p:sp>
      <p:sp>
        <p:nvSpPr>
          <p:cNvPr id="63492" name="3 Marcador de número de diapositiva">
            <a:extLst>
              <a:ext uri="{FF2B5EF4-FFF2-40B4-BE49-F238E27FC236}">
                <a16:creationId xmlns:a16="http://schemas.microsoft.com/office/drawing/2014/main" xmlns="" id="{E12302EF-EE26-425C-B1F7-19E8519A7A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772F50E-5B4E-42BF-9497-8516AEA0C50E}" type="slidenum">
              <a:rPr lang="es-AR" altLang="es-AR"/>
              <a:pPr/>
              <a:t>29</a:t>
            </a:fld>
            <a:endParaRPr lang="es-AR" altLang="es-AR"/>
          </a:p>
        </p:txBody>
      </p:sp>
    </p:spTree>
    <p:extLst>
      <p:ext uri="{BB962C8B-B14F-4D97-AF65-F5344CB8AC3E}">
        <p14:creationId xmlns:p14="http://schemas.microsoft.com/office/powerpoint/2010/main" val="676915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Marcador de imagen de diapositiva 1">
            <a:extLst>
              <a:ext uri="{FF2B5EF4-FFF2-40B4-BE49-F238E27FC236}">
                <a16:creationId xmlns:a16="http://schemas.microsoft.com/office/drawing/2014/main" xmlns="" id="{25AFAC6C-E048-4A5C-BF4E-9B1E1097C4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Marcador de notas 2">
            <a:extLst>
              <a:ext uri="{FF2B5EF4-FFF2-40B4-BE49-F238E27FC236}">
                <a16:creationId xmlns:a16="http://schemas.microsoft.com/office/drawing/2014/main" xmlns="" id="{D726EE5A-F542-41CA-BA97-0519D18E9D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AR" altLang="en-US"/>
              <a:t>Siempre los recursos son escasos en relación a las necesidades. Evaluar y priorizar. Herramienta EDAN SM, consensuada por los organismos internacionales. Detectar los grupos de mayor vulnerabilidad y aquellas personas que requieren ser asistidas de manera más urgente por el tipo de reacciones que presentan o su situación de vulerabilidad (shock emocional, disociación, fliares desaparecidos o niños fallecidos, niños solos, conductas auto o hetero agresivas, crisis de angustia o ansiedad agudas, desborde emocional muy intenso)</a:t>
            </a:r>
          </a:p>
        </p:txBody>
      </p:sp>
      <p:sp>
        <p:nvSpPr>
          <p:cNvPr id="64516" name="Marcador de número de diapositiva 3">
            <a:extLst>
              <a:ext uri="{FF2B5EF4-FFF2-40B4-BE49-F238E27FC236}">
                <a16:creationId xmlns:a16="http://schemas.microsoft.com/office/drawing/2014/main" xmlns="" id="{35AA4183-EC65-41E2-821F-47AF6772FB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1F2FC6B-9A96-4D0E-A55E-78F7DF3AA29C}" type="slidenum">
              <a:rPr lang="es-AR" altLang="en-US"/>
              <a:pPr/>
              <a:t>37</a:t>
            </a:fld>
            <a:endParaRPr lang="es-AR" altLang="en-US"/>
          </a:p>
        </p:txBody>
      </p:sp>
    </p:spTree>
    <p:extLst>
      <p:ext uri="{BB962C8B-B14F-4D97-AF65-F5344CB8AC3E}">
        <p14:creationId xmlns:p14="http://schemas.microsoft.com/office/powerpoint/2010/main" val="339331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hape 499">
            <a:extLst>
              <a:ext uri="{FF2B5EF4-FFF2-40B4-BE49-F238E27FC236}">
                <a16:creationId xmlns:a16="http://schemas.microsoft.com/office/drawing/2014/main" xmlns="" id="{BB16CEE9-0233-49C8-A366-1C758B332CB2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5539" name="Shape 500">
            <a:extLst>
              <a:ext uri="{FF2B5EF4-FFF2-40B4-BE49-F238E27FC236}">
                <a16:creationId xmlns:a16="http://schemas.microsoft.com/office/drawing/2014/main" xmlns="" id="{3BBDCA71-EF66-4878-BBDE-A7D6599016B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  <a:gd name="T10" fmla="*/ 120000 w 120000"/>
              <a:gd name="T11" fmla="*/ 12000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991174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hape 518">
            <a:extLst>
              <a:ext uri="{FF2B5EF4-FFF2-40B4-BE49-F238E27FC236}">
                <a16:creationId xmlns:a16="http://schemas.microsoft.com/office/drawing/2014/main" xmlns="" id="{20C4565C-1F1F-4F99-B0EF-6928D8355FE3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6563" name="Shape 519">
            <a:extLst>
              <a:ext uri="{FF2B5EF4-FFF2-40B4-BE49-F238E27FC236}">
                <a16:creationId xmlns:a16="http://schemas.microsoft.com/office/drawing/2014/main" xmlns="" id="{54BE28CA-E8DF-451C-8CDF-37B2D37E8995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  <a:gd name="T10" fmla="*/ 120000 w 120000"/>
              <a:gd name="T11" fmla="*/ 12000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573551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hape 518">
            <a:extLst>
              <a:ext uri="{FF2B5EF4-FFF2-40B4-BE49-F238E27FC236}">
                <a16:creationId xmlns:a16="http://schemas.microsoft.com/office/drawing/2014/main" xmlns="" id="{564809C6-5310-4232-8039-CC6A1BE8D809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7587" name="Shape 519">
            <a:extLst>
              <a:ext uri="{FF2B5EF4-FFF2-40B4-BE49-F238E27FC236}">
                <a16:creationId xmlns:a16="http://schemas.microsoft.com/office/drawing/2014/main" xmlns="" id="{34296512-3552-4F1E-80F6-10BD01094DE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  <a:gd name="T10" fmla="*/ 120000 w 120000"/>
              <a:gd name="T11" fmla="*/ 12000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45075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xmlns="" id="{09D980AD-662E-468C-B50C-83092D1A6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88BA7-28AA-4EFA-93F7-6C85CF1DFC30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xmlns="" id="{2B0FEDF8-7493-4714-A5F2-9ED74292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xmlns="" id="{A6EACBA3-8020-4156-B643-A1B66D91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11887-FF0B-419C-961C-98790A5B98F7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7041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xmlns="" id="{BF5EB29E-DAC8-4966-9C4C-B1714A526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EEC8B-E8F2-40BC-8D2B-16D5FFC339CA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xmlns="" id="{C190D448-7621-40D2-A817-D0176775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xmlns="" id="{A684DFEF-77CD-455A-B312-884409BED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A765B-5D4C-4845-9A23-71C5EB7E72AF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3634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xmlns="" id="{98BD1A30-217C-4B5B-A501-CDE43CE3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B0D7-DEBD-4CAA-AFE6-1355F1453150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xmlns="" id="{AC1611C9-0AD8-4230-8645-BB656D339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xmlns="" id="{D2A5B614-42D0-4950-A7B0-3A510BDF0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8428B-6A1A-4A61-8578-F160A8ADE68E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24426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60076E-684A-4A0E-816D-2678C7C54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64D322-8693-43FC-BB4B-8246BD013F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D9375C3-A63B-46FE-B44E-1B0226FC2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16D17-7197-4346-B088-09A7DA18ADE5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292553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D292F9E1-099C-48D1-92F0-CCA71BB69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708AB71C-F78E-47DF-B711-8F9B58E39E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EA2BC6FC-E760-4E8B-98CB-ABD745FAF3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5DB4A-FEA0-4A78-9B2D-EEE3046EE684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785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xmlns="" id="{80FF95DD-3058-45E8-8BA6-FAC6BF14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3FE3C-599B-47AF-AD48-51823900D537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xmlns="" id="{C79A97CD-FABC-48DF-970F-C3C45023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xmlns="" id="{D8EFB64C-B6CA-4E1A-A2CD-604D253F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4F50A-8B7D-4D98-B4C2-1AD7DA4D8C3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7390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xmlns="" id="{2803D047-73BD-48FB-BEEF-3492A556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384D-519B-4AD3-BD05-5D17D2C4DC4F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xmlns="" id="{55B617A0-6031-4040-9B43-D5C0EFB85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xmlns="" id="{8BF25043-02A7-45F6-AAD7-57F500C6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3FC6A-02AA-400F-867B-0FEDF4A7971B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1265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xmlns="" id="{028EB21C-58EB-4F32-B723-0F0CA5EF3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A554B-2724-4675-99FC-0FC4C98099D7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xmlns="" id="{784ADA43-15B2-4235-844D-0ED9D7000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xmlns="" id="{C1FD023A-8894-4049-A6A8-287F7778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2E4CA-DA19-49D8-B802-95EB8B3657F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6266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xmlns="" id="{FDBCDAB2-9943-4365-A1BE-740055CA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D059E-E647-4751-87BD-75CBF0FEF1DF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xmlns="" id="{9D8EB3D6-0410-4903-93AE-F19C4FED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xmlns="" id="{25819701-359C-485C-A5D9-85A4B164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2667F-2176-48CD-92AF-A3601A6D8E65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3259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xmlns="" id="{BCACBC80-F5AD-45DE-9AFA-512055AC7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F4E44-1AB7-4441-B7CE-A0CF6EAABBB6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xmlns="" id="{F6E1FA35-A9A1-4604-BDF2-252C4E852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xmlns="" id="{30228B89-09BE-4E59-8C85-753CE287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5E7F5-24E6-4D63-ACFA-59C3F558DF08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4112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xmlns="" id="{9A6FAA72-AAFA-4991-9413-F60A4453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3D495-A012-4DC0-867D-401C61776CCC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xmlns="" id="{ED859FC7-BF79-4B58-8771-02E06367F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xmlns="" id="{DA92954E-E940-464C-8FC5-901A0733F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18CEE-59D0-474C-BFEC-7E412B6B6950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925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xmlns="" id="{557E486E-319D-44D4-9405-5AEDC6A8F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1F964-3DAF-4355-8E82-9739CA813ABA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xmlns="" id="{064BB69E-A4DB-4B88-B18E-42117AE20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xmlns="" id="{71488034-134D-4704-9DBD-935D33BB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60671-1D8D-4F50-866D-454646FFA10B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72323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xmlns="" id="{FCDADCDF-67EC-45F8-B915-33A73864C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674E2-7ED3-4361-86EA-762EBBF381A3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xmlns="" id="{204CCECC-46A9-418B-93EE-62735725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xmlns="" id="{54703980-FDB2-49FB-838F-C4813047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ACA7D-44E0-494E-903A-B33222F2038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7760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xmlns="" id="{D60D5B63-4B9E-4462-9322-7C60DB217C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xmlns="" id="{519FFCC4-42FD-4123-AFA1-657DAE3093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xmlns="" id="{72407A98-B1C2-486F-9B82-56A8335A31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C208AD-387A-406E-9942-DF0AADA927BB}" type="datetimeFigureOut">
              <a:rPr lang="es-ES"/>
              <a:pPr>
                <a:defRPr/>
              </a:pPr>
              <a:t>27/03/2020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xmlns="" id="{9F87AF7C-B2F7-4C0A-BBAF-05DA5036F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xmlns="" id="{5AD7EA9A-EBB3-4C4B-B989-35C304ECC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CCDCB44-916A-4F7A-B6BA-6516D8A924F6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1B432555-8BA8-483C-9B1E-3612D35A4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50813"/>
            <a:ext cx="8316913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s-ES" altLang="es-AR" sz="3000">
              <a:solidFill>
                <a:schemeClr val="bg1"/>
              </a:solidFill>
            </a:endParaRPr>
          </a:p>
          <a:p>
            <a:pPr eaLnBrk="1" hangingPunct="1"/>
            <a:endParaRPr lang="es-ES" altLang="es-AR" sz="3000">
              <a:solidFill>
                <a:schemeClr val="bg1"/>
              </a:solidFill>
            </a:endParaRPr>
          </a:p>
          <a:p>
            <a:pPr algn="ctr" eaLnBrk="1" hangingPunct="1"/>
            <a:r>
              <a:rPr lang="es-AR" altLang="en-US" sz="3600" b="1">
                <a:solidFill>
                  <a:schemeClr val="bg1"/>
                </a:solidFill>
              </a:rPr>
              <a:t>PRÁCTICAS DE SALUD MENTAL Y APOYO PSICOSOCIAL (SMAPS) EN EMERGENCIAS Y DESASTRES </a:t>
            </a:r>
          </a:p>
          <a:p>
            <a:pPr algn="ctr" eaLnBrk="1" hangingPunct="1"/>
            <a:r>
              <a:rPr lang="es-ES" altLang="es-AR" sz="3600" b="1">
                <a:solidFill>
                  <a:schemeClr val="bg1"/>
                </a:solidFill>
              </a:rPr>
              <a:t>ENFOQUE EN COVID-19</a:t>
            </a:r>
          </a:p>
          <a:p>
            <a:pPr eaLnBrk="1" hangingPunct="1"/>
            <a:endParaRPr lang="es-ES" altLang="es-AR" sz="3000">
              <a:solidFill>
                <a:schemeClr val="bg1"/>
              </a:solidFill>
            </a:endParaRPr>
          </a:p>
          <a:p>
            <a:pPr eaLnBrk="1" hangingPunct="1"/>
            <a:endParaRPr lang="es-ES" altLang="es-AR" sz="2000">
              <a:solidFill>
                <a:schemeClr val="bg1"/>
              </a:solidFill>
            </a:endParaRPr>
          </a:p>
          <a:p>
            <a:pPr algn="r" eaLnBrk="1" hangingPunct="1"/>
            <a:r>
              <a:rPr lang="es-AR" altLang="en-US" sz="2400" b="1">
                <a:solidFill>
                  <a:schemeClr val="bg1"/>
                </a:solidFill>
              </a:rPr>
              <a:t>Dirección Nacional de Salud Mental y Adicciones </a:t>
            </a:r>
          </a:p>
          <a:p>
            <a:pPr algn="r" eaLnBrk="1" hangingPunct="1"/>
            <a:r>
              <a:rPr lang="es-AR" altLang="en-US" sz="2000">
                <a:solidFill>
                  <a:schemeClr val="bg1"/>
                </a:solidFill>
              </a:rPr>
              <a:t>(con la colaboración de la Dra. Silvia Bentolila)</a:t>
            </a:r>
          </a:p>
          <a:p>
            <a:pPr eaLnBrk="1" hangingPunct="1"/>
            <a:endParaRPr lang="es-ES" altLang="es-AR" sz="3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>
            <a:extLst>
              <a:ext uri="{FF2B5EF4-FFF2-40B4-BE49-F238E27FC236}">
                <a16:creationId xmlns:a16="http://schemas.microsoft.com/office/drawing/2014/main" xmlns="" id="{067A2F24-8A60-4085-8285-EA9977A32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AR" altLang="en-US" sz="3200" b="1"/>
              <a:t/>
            </a:r>
            <a:br>
              <a:rPr lang="es-AR" altLang="en-US" sz="3200" b="1"/>
            </a:br>
            <a:r>
              <a:rPr lang="es-AR" altLang="en-US" sz="3200" b="1"/>
              <a:t>Reacciones frente a un ambiente impredecible</a:t>
            </a:r>
            <a:r>
              <a:rPr lang="es-AR" altLang="en-US"/>
              <a:t/>
            </a:r>
            <a:br>
              <a:rPr lang="es-AR" altLang="en-US"/>
            </a:br>
            <a:endParaRPr lang="es-AR" alt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F124384-1E27-4D10-B942-BF9D92F8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165225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AR" sz="2400" dirty="0"/>
              <a:t>Una persona que se encuentre en un ambiente donde su conducta “usual” ya no conduce al resultado que solía ser predecible ni tiene un efecto de “</a:t>
            </a:r>
            <a:r>
              <a:rPr lang="es-AR" sz="2400" b="1" i="1" dirty="0"/>
              <a:t>control”</a:t>
            </a:r>
            <a:r>
              <a:rPr lang="es-AR" sz="2400" dirty="0"/>
              <a:t> en ese ambiente eleva el nivel de ansiedad: agudo, constante o crónico.</a:t>
            </a:r>
          </a:p>
          <a:p>
            <a:pPr>
              <a:buFont typeface="Arial" charset="0"/>
              <a:buChar char="•"/>
              <a:defRPr/>
            </a:pPr>
            <a:r>
              <a:rPr lang="es-AR" sz="2400" dirty="0"/>
              <a:t>Esta reacción humana afecta las funciones internas que controlan la conducta (psico-fisiológicamente).</a:t>
            </a:r>
          </a:p>
          <a:p>
            <a:pPr>
              <a:buFont typeface="Arial" charset="0"/>
              <a:buChar char="•"/>
              <a:defRPr/>
            </a:pPr>
            <a:r>
              <a:rPr lang="es-AR" sz="2400" dirty="0"/>
              <a:t>Como resultante aumenta la tendencia a: </a:t>
            </a:r>
          </a:p>
          <a:p>
            <a:pPr marL="0" indent="0">
              <a:buFont typeface="Arial" charset="0"/>
              <a:buNone/>
              <a:defRPr/>
            </a:pPr>
            <a:r>
              <a:rPr lang="es-AR" sz="2400" dirty="0"/>
              <a:t>         </a:t>
            </a:r>
            <a:r>
              <a:rPr lang="es-AR" sz="2000" i="1" dirty="0"/>
              <a:t>EXTERIORIZAR EMOCIONES A TRAVÉS DE LA ACCIÓN </a:t>
            </a:r>
          </a:p>
          <a:p>
            <a:pPr marL="0" indent="0">
              <a:buFont typeface="Arial" charset="0"/>
              <a:buNone/>
              <a:defRPr/>
            </a:pPr>
            <a:r>
              <a:rPr lang="es-AR" sz="2000" i="1" dirty="0"/>
              <a:t>          DISTORSIONAR LA CONDUCTA </a:t>
            </a:r>
          </a:p>
          <a:p>
            <a:pPr marL="0" indent="0">
              <a:buFont typeface="Arial" charset="0"/>
              <a:buNone/>
              <a:defRPr/>
            </a:pPr>
            <a:r>
              <a:rPr lang="es-AR" sz="2000" i="1" dirty="0"/>
              <a:t>          ENFERMARSE, SUFRIR UNA DESORGANIZACIÓN  PSÍQUICA</a:t>
            </a:r>
          </a:p>
          <a:p>
            <a:pPr>
              <a:buFont typeface="Arial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>
            <a:extLst>
              <a:ext uri="{FF2B5EF4-FFF2-40B4-BE49-F238E27FC236}">
                <a16:creationId xmlns:a16="http://schemas.microsoft.com/office/drawing/2014/main" xmlns="" id="{1E4AB74D-EA6E-4780-9054-83F220406AC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692150"/>
            <a:ext cx="8229600" cy="21177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>
            <a:spAutoFit/>
          </a:bodyPr>
          <a:lstStyle/>
          <a:p>
            <a:pPr marL="0" algn="just">
              <a:buFont typeface="Arial" charset="0"/>
              <a:buChar char="•"/>
              <a:defRPr/>
            </a:pPr>
            <a:r>
              <a:rPr lang="es-AR" sz="1600" spc="10" dirty="0">
                <a:latin typeface="Arial"/>
                <a:cs typeface="Arial"/>
              </a:rPr>
              <a:t>Se </a:t>
            </a:r>
            <a:r>
              <a:rPr sz="1600" spc="10" dirty="0" err="1">
                <a:latin typeface="Arial"/>
                <a:cs typeface="Arial"/>
              </a:rPr>
              <a:t>recomienda</a:t>
            </a:r>
            <a:r>
              <a:rPr sz="1600" spc="10" dirty="0">
                <a:latin typeface="Arial"/>
                <a:cs typeface="Arial"/>
              </a:rPr>
              <a:t> integrar </a:t>
            </a:r>
            <a:r>
              <a:rPr sz="1600" spc="10" dirty="0" err="1">
                <a:latin typeface="Arial"/>
                <a:cs typeface="Arial"/>
              </a:rPr>
              <a:t>varios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lang="es-AR" sz="1600" spc="10" dirty="0">
                <a:latin typeface="Arial"/>
                <a:cs typeface="Arial"/>
              </a:rPr>
              <a:t>niveles</a:t>
            </a:r>
            <a:r>
              <a:rPr sz="1600" spc="10" dirty="0">
                <a:latin typeface="Arial"/>
                <a:cs typeface="Arial"/>
              </a:rPr>
              <a:t> de</a:t>
            </a:r>
            <a:r>
              <a:rPr lang="es-AR" sz="1600" dirty="0">
                <a:latin typeface="Arial"/>
                <a:cs typeface="Arial"/>
              </a:rPr>
              <a:t> </a:t>
            </a:r>
            <a:r>
              <a:rPr sz="1600" spc="10" dirty="0" err="1">
                <a:latin typeface="Arial"/>
                <a:cs typeface="Arial"/>
              </a:rPr>
              <a:t>intervención</a:t>
            </a:r>
            <a:r>
              <a:rPr sz="1600" spc="10" dirty="0">
                <a:latin typeface="Arial"/>
                <a:cs typeface="Arial"/>
              </a:rPr>
              <a:t> dentro de las mismas actividades de </a:t>
            </a:r>
            <a:r>
              <a:rPr sz="1600" spc="10" dirty="0" err="1">
                <a:latin typeface="Arial"/>
                <a:cs typeface="Arial"/>
              </a:rPr>
              <a:t>respuesta</a:t>
            </a:r>
            <a:r>
              <a:rPr sz="1600" spc="10" dirty="0">
                <a:latin typeface="Arial"/>
                <a:cs typeface="Arial"/>
              </a:rPr>
              <a:t> al</a:t>
            </a:r>
            <a:r>
              <a:rPr lang="es-AR" sz="1600" dirty="0">
                <a:latin typeface="Arial"/>
                <a:cs typeface="Arial"/>
              </a:rPr>
              <a:t> </a:t>
            </a:r>
            <a:r>
              <a:rPr sz="1600" spc="10" dirty="0" err="1">
                <a:latin typeface="Arial"/>
                <a:cs typeface="Arial"/>
              </a:rPr>
              <a:t>brote</a:t>
            </a:r>
            <a:r>
              <a:rPr sz="1600" spc="10" dirty="0">
                <a:latin typeface="Arial"/>
                <a:cs typeface="Arial"/>
              </a:rPr>
              <a:t>. </a:t>
            </a:r>
            <a:endParaRPr lang="es-AR" sz="1600" spc="10" dirty="0">
              <a:latin typeface="Arial"/>
              <a:cs typeface="Arial"/>
            </a:endParaRPr>
          </a:p>
          <a:p>
            <a:pPr marL="0" algn="just">
              <a:buFont typeface="Arial" charset="0"/>
              <a:buChar char="•"/>
              <a:defRPr/>
            </a:pPr>
            <a:endParaRPr lang="es-AR" sz="1600" spc="10" dirty="0">
              <a:latin typeface="Arial"/>
              <a:cs typeface="Arial"/>
            </a:endParaRPr>
          </a:p>
          <a:p>
            <a:pPr marL="0" algn="just">
              <a:buFont typeface="Arial" charset="0"/>
              <a:buChar char="•"/>
              <a:defRPr/>
            </a:pPr>
            <a:r>
              <a:rPr sz="1600" spc="10" dirty="0">
                <a:latin typeface="Arial"/>
                <a:cs typeface="Arial"/>
              </a:rPr>
              <a:t> Estos niveles se alinean con un espectro de </a:t>
            </a:r>
            <a:r>
              <a:rPr sz="1600" spc="10" dirty="0" err="1">
                <a:latin typeface="Arial"/>
                <a:cs typeface="Arial"/>
              </a:rPr>
              <a:t>necesidades</a:t>
            </a:r>
            <a:r>
              <a:rPr sz="1600" spc="10" dirty="0">
                <a:latin typeface="Arial"/>
                <a:cs typeface="Arial"/>
              </a:rPr>
              <a:t> de</a:t>
            </a:r>
            <a:r>
              <a:rPr lang="es-AR" sz="1600" dirty="0">
                <a:latin typeface="Arial"/>
                <a:cs typeface="Arial"/>
              </a:rPr>
              <a:t> </a:t>
            </a:r>
            <a:r>
              <a:rPr sz="1600" spc="10" dirty="0" err="1">
                <a:latin typeface="Arial"/>
                <a:cs typeface="Arial"/>
              </a:rPr>
              <a:t>salud</a:t>
            </a:r>
            <a:r>
              <a:rPr sz="1600" spc="10" dirty="0">
                <a:latin typeface="Arial"/>
                <a:cs typeface="Arial"/>
              </a:rPr>
              <a:t> mental y </a:t>
            </a:r>
            <a:r>
              <a:rPr sz="1600" spc="10" dirty="0" err="1">
                <a:latin typeface="Arial"/>
                <a:cs typeface="Arial"/>
              </a:rPr>
              <a:t>psicosociales</a:t>
            </a:r>
            <a:r>
              <a:rPr lang="es-AR" sz="1600" spc="10" dirty="0">
                <a:latin typeface="Arial"/>
                <a:cs typeface="Arial"/>
              </a:rPr>
              <a:t>, </a:t>
            </a:r>
            <a:r>
              <a:rPr sz="1600" spc="10" dirty="0">
                <a:latin typeface="Arial"/>
                <a:cs typeface="Arial"/>
              </a:rPr>
              <a:t>integra</a:t>
            </a:r>
            <a:r>
              <a:rPr lang="es-AR" sz="1600" spc="10" dirty="0">
                <a:latin typeface="Arial"/>
                <a:cs typeface="Arial"/>
              </a:rPr>
              <a:t>n</a:t>
            </a:r>
            <a:r>
              <a:rPr sz="1600" spc="10" dirty="0">
                <a:latin typeface="Arial"/>
                <a:cs typeface="Arial"/>
              </a:rPr>
              <a:t> consideraciones sociales y culturales en los </a:t>
            </a:r>
            <a:r>
              <a:rPr sz="1600" spc="10" dirty="0" err="1">
                <a:latin typeface="Arial"/>
                <a:cs typeface="Arial"/>
              </a:rPr>
              <a:t>servicios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10" dirty="0" err="1">
                <a:latin typeface="Arial"/>
                <a:cs typeface="Arial"/>
              </a:rPr>
              <a:t>básicos</a:t>
            </a:r>
            <a:r>
              <a:rPr sz="1600" spc="10" dirty="0">
                <a:latin typeface="Arial"/>
                <a:cs typeface="Arial"/>
              </a:rPr>
              <a:t>,</a:t>
            </a:r>
            <a:r>
              <a:rPr lang="es-AR" sz="160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hasta la prestación de servicios especializados para las personas</a:t>
            </a:r>
            <a:r>
              <a:rPr lang="es-AR" sz="160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con afecciones más graves.  </a:t>
            </a:r>
            <a:endParaRPr lang="es-AR" sz="1600" spc="10" dirty="0">
              <a:latin typeface="Arial"/>
              <a:cs typeface="Arial"/>
            </a:endParaRPr>
          </a:p>
          <a:p>
            <a:pPr marL="0" algn="just">
              <a:buFont typeface="Arial" charset="0"/>
              <a:buChar char="•"/>
              <a:defRPr/>
            </a:pPr>
            <a:endParaRPr lang="es-AR" sz="1600" spc="10" dirty="0">
              <a:latin typeface="Arial"/>
              <a:cs typeface="Arial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1B7CFDA6-5495-4CC7-9437-336909CDAA9E}"/>
              </a:ext>
            </a:extLst>
          </p:cNvPr>
          <p:cNvSpPr txBox="1"/>
          <p:nvPr/>
        </p:nvSpPr>
        <p:spPr>
          <a:xfrm>
            <a:off x="214313" y="3213100"/>
            <a:ext cx="8715375" cy="20304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es-AR" b="1" spc="10" dirty="0">
                <a:latin typeface="Arial"/>
                <a:cs typeface="Arial"/>
              </a:rPr>
              <a:t>Los principios fundamentales son: </a:t>
            </a:r>
          </a:p>
          <a:p>
            <a:pPr eaLnBrk="0" hangingPunct="0">
              <a:defRPr/>
            </a:pPr>
            <a:r>
              <a:rPr lang="es-AR" b="1" spc="10" dirty="0">
                <a:latin typeface="Arial"/>
                <a:cs typeface="Arial"/>
              </a:rPr>
              <a:t>          -no</a:t>
            </a:r>
            <a:r>
              <a:rPr lang="es-AR" b="1" dirty="0">
                <a:latin typeface="Arial"/>
                <a:cs typeface="Arial"/>
              </a:rPr>
              <a:t> </a:t>
            </a:r>
            <a:r>
              <a:rPr lang="es-AR" b="1" spc="10" dirty="0">
                <a:latin typeface="Arial"/>
                <a:cs typeface="Arial"/>
              </a:rPr>
              <a:t>dañar, </a:t>
            </a:r>
          </a:p>
          <a:p>
            <a:pPr eaLnBrk="0" hangingPunct="0">
              <a:defRPr/>
            </a:pPr>
            <a:r>
              <a:rPr lang="es-AR" b="1" spc="10" dirty="0">
                <a:latin typeface="Arial"/>
                <a:cs typeface="Arial"/>
              </a:rPr>
              <a:t>          -promover los derechos humanos y la igualdad, </a:t>
            </a:r>
          </a:p>
          <a:p>
            <a:pPr eaLnBrk="0" hangingPunct="0">
              <a:defRPr/>
            </a:pPr>
            <a:r>
              <a:rPr lang="es-AR" b="1" spc="10" dirty="0">
                <a:latin typeface="Arial"/>
                <a:cs typeface="Arial"/>
              </a:rPr>
              <a:t>          -emplear</a:t>
            </a:r>
            <a:r>
              <a:rPr lang="es-AR" b="1" dirty="0">
                <a:latin typeface="Arial"/>
                <a:cs typeface="Arial"/>
              </a:rPr>
              <a:t> </a:t>
            </a:r>
            <a:r>
              <a:rPr lang="es-AR" b="1" spc="10" dirty="0">
                <a:latin typeface="Arial"/>
                <a:cs typeface="Arial"/>
              </a:rPr>
              <a:t>enfoques participativos,</a:t>
            </a:r>
          </a:p>
          <a:p>
            <a:pPr eaLnBrk="0" hangingPunct="0">
              <a:defRPr/>
            </a:pPr>
            <a:r>
              <a:rPr lang="es-AR" b="1" spc="10" dirty="0">
                <a:latin typeface="Arial"/>
                <a:cs typeface="Arial"/>
              </a:rPr>
              <a:t>          -fortalecer los recursos y las capacidades</a:t>
            </a:r>
            <a:r>
              <a:rPr lang="es-AR" b="1" dirty="0">
                <a:latin typeface="Arial"/>
                <a:cs typeface="Arial"/>
              </a:rPr>
              <a:t> </a:t>
            </a:r>
            <a:r>
              <a:rPr lang="es-AR" b="1" spc="10" dirty="0">
                <a:latin typeface="Arial"/>
                <a:cs typeface="Arial"/>
              </a:rPr>
              <a:t>existentes, </a:t>
            </a:r>
          </a:p>
          <a:p>
            <a:pPr eaLnBrk="0" hangingPunct="0">
              <a:defRPr/>
            </a:pPr>
            <a:r>
              <a:rPr lang="es-AR" b="1" spc="10" dirty="0">
                <a:latin typeface="Arial"/>
                <a:cs typeface="Arial"/>
              </a:rPr>
              <a:t>          -adoptar intervenciones en múltiples niveles y trabajar</a:t>
            </a:r>
            <a:r>
              <a:rPr lang="es-AR" b="1" dirty="0">
                <a:latin typeface="Arial"/>
                <a:cs typeface="Arial"/>
              </a:rPr>
              <a:t> </a:t>
            </a:r>
            <a:r>
              <a:rPr lang="es-AR" b="1" spc="10" dirty="0">
                <a:latin typeface="Arial"/>
                <a:cs typeface="Arial"/>
              </a:rPr>
              <a:t>con sistemas </a:t>
            </a:r>
          </a:p>
          <a:p>
            <a:pPr eaLnBrk="0" hangingPunct="0">
              <a:defRPr/>
            </a:pPr>
            <a:r>
              <a:rPr lang="es-AR" b="1" spc="10" dirty="0">
                <a:latin typeface="Arial"/>
                <a:cs typeface="Arial"/>
              </a:rPr>
              <a:t>            de apoyo integrados.</a:t>
            </a:r>
            <a:endParaRPr lang="es-A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6 CuadroTexto">
            <a:extLst>
              <a:ext uri="{FF2B5EF4-FFF2-40B4-BE49-F238E27FC236}">
                <a16:creationId xmlns:a16="http://schemas.microsoft.com/office/drawing/2014/main" xmlns="" id="{6DFA9282-86AB-4AB2-8C0E-4F197C643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108075"/>
            <a:ext cx="8567738" cy="1384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" sz="2800" b="1" dirty="0">
                <a:solidFill>
                  <a:prstClr val="black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Es fundamental la </a:t>
            </a:r>
            <a:r>
              <a:rPr lang="es-ES" sz="2800" b="1" dirty="0">
                <a:solidFill>
                  <a:srgbClr val="F5770F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atención temprana y oportuna para la protección de la Salud Mental  y la Reducción del Riesgo…</a:t>
            </a:r>
            <a:endParaRPr lang="es-ES_tradnl" sz="2800" b="1" dirty="0">
              <a:solidFill>
                <a:srgbClr val="F5770F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2 Marcador de contenido">
            <a:extLst>
              <a:ext uri="{FF2B5EF4-FFF2-40B4-BE49-F238E27FC236}">
                <a16:creationId xmlns:a16="http://schemas.microsoft.com/office/drawing/2014/main" xmlns="" id="{6832F54E-A7E9-4A94-90A2-C33F6999A4AF}"/>
              </a:ext>
            </a:extLst>
          </p:cNvPr>
          <p:cNvSpPr txBox="1">
            <a:spLocks/>
          </p:cNvSpPr>
          <p:nvPr/>
        </p:nvSpPr>
        <p:spPr bwMode="auto">
          <a:xfrm>
            <a:off x="755650" y="2492375"/>
            <a:ext cx="7704138" cy="1535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365760" indent="-283464" algn="ctr" eaLnBrk="0" hangingPunct="0">
              <a:spcBef>
                <a:spcPct val="20000"/>
              </a:spcBef>
              <a:buFont typeface="Wingdings 2"/>
              <a:buNone/>
              <a:defRPr/>
            </a:pP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La mayoría de las reacciones deben entenderse como </a:t>
            </a:r>
          </a:p>
          <a:p>
            <a:pPr marL="365760" indent="-283464" algn="ctr" eaLnBrk="0" hangingPunct="0">
              <a:spcBef>
                <a:spcPct val="20000"/>
              </a:spcBef>
              <a:buFont typeface="Wingdings 2"/>
              <a:buNone/>
              <a:defRPr/>
            </a:pPr>
            <a:r>
              <a:rPr lang="es-ES" sz="3500" b="1" i="1" dirty="0">
                <a:solidFill>
                  <a:schemeClr val="accent1">
                    <a:lumMod val="75000"/>
                  </a:schemeClr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REACCIONES NORMALES Y ESPERABLES ANTE </a:t>
            </a:r>
          </a:p>
          <a:p>
            <a:pPr marL="365760" indent="-283464" algn="ctr" eaLnBrk="0" hangingPunct="0">
              <a:spcBef>
                <a:spcPct val="20000"/>
              </a:spcBef>
              <a:buFont typeface="Wingdings 2"/>
              <a:buNone/>
              <a:defRPr/>
            </a:pPr>
            <a:r>
              <a:rPr lang="es-AR" sz="3500" b="1" i="1" dirty="0">
                <a:solidFill>
                  <a:schemeClr val="accent1">
                    <a:lumMod val="75000"/>
                  </a:schemeClr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EVENTOS INESPERADOS Y AMENAZADORES</a:t>
            </a:r>
            <a:endParaRPr lang="es-ES" sz="3500" b="1" i="1" dirty="0">
              <a:solidFill>
                <a:schemeClr val="accent1">
                  <a:lumMod val="75000"/>
                </a:schemeClr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65760" indent="-283464" algn="ctr" eaLnBrk="0" hangingPunct="0">
              <a:spcBef>
                <a:spcPct val="20000"/>
              </a:spcBef>
              <a:buFont typeface="Wingdings 2"/>
              <a:buNone/>
              <a:defRPr/>
            </a:pPr>
            <a:endParaRPr lang="es-ES" sz="2800" b="1" i="1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xmlns="" id="{05F04246-9D3E-4421-A9C3-ABC10F80E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06363"/>
            <a:ext cx="8891588" cy="73025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>
                <a:latin typeface="Arial Black" pitchFamily="34" charset="0"/>
                <a:cs typeface="Tahoma" pitchFamily="34" charset="0"/>
              </a:rPr>
              <a:t>IMPACTO PSICOSOCIAL</a:t>
            </a:r>
          </a:p>
        </p:txBody>
      </p:sp>
      <p:sp>
        <p:nvSpPr>
          <p:cNvPr id="6" name="5 CuadroTexto">
            <a:extLst>
              <a:ext uri="{FF2B5EF4-FFF2-40B4-BE49-F238E27FC236}">
                <a16:creationId xmlns:a16="http://schemas.microsoft.com/office/drawing/2014/main" xmlns="" id="{CEE35266-F2D0-49EC-85D6-796CD8426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8" y="4002088"/>
            <a:ext cx="8715375" cy="22463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Calibri"/>
                <a:cs typeface="Tahoma" panose="020B0604030504040204" pitchFamily="34" charset="0"/>
              </a:rPr>
              <a:t>Está documentado que las acciones relativas a la protección de la Salud Mental durante y después de los incidentes críticos son la mejor prevención para que las reacciones no se </a:t>
            </a:r>
            <a:r>
              <a:rPr lang="es-ES" sz="2800" dirty="0" err="1">
                <a:solidFill>
                  <a:schemeClr val="accent1">
                    <a:lumMod val="75000"/>
                  </a:schemeClr>
                </a:solidFill>
                <a:latin typeface="Calibri"/>
                <a:cs typeface="Tahoma" panose="020B0604030504040204" pitchFamily="34" charset="0"/>
              </a:rPr>
              <a:t>cronifiquen</a:t>
            </a:r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Calibri"/>
                <a:cs typeface="Tahoma" panose="020B0604030504040204" pitchFamily="34" charset="0"/>
              </a:rPr>
              <a:t> y se conviertan en patológicas.</a:t>
            </a:r>
            <a:endParaRPr lang="es-ES_tradnl" sz="2800" dirty="0">
              <a:solidFill>
                <a:schemeClr val="accent1">
                  <a:lumMod val="75000"/>
                </a:schemeClr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3E38365-4D33-48BB-9A94-707E65AAB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5099050"/>
            <a:ext cx="8197850" cy="99377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s-AR" sz="2000" i="1" dirty="0">
                <a:cs typeface="Times New Roman" panose="02020603050405020304" pitchFamily="18" charset="0"/>
              </a:rPr>
              <a:t> </a:t>
            </a:r>
            <a:r>
              <a:rPr lang="es-AR" sz="1800" b="1" i="1" dirty="0">
                <a:cs typeface="Times New Roman" panose="02020603050405020304" pitchFamily="18" charset="0"/>
              </a:rPr>
              <a:t>La literatura disponible y la experiencia  enseña que el abordaje psicosocial temprano de los problemas de Salud Mental es la mejor prevención de trastornos más graves que aparecen a mediano y/o largo plazo </a:t>
            </a:r>
            <a:r>
              <a:rPr lang="es-AR" sz="1800" b="1" dirty="0">
                <a:cs typeface="Times New Roman" panose="02020603050405020304" pitchFamily="18" charset="0"/>
              </a:rPr>
              <a:t>(OPS, 2010). </a:t>
            </a:r>
          </a:p>
        </p:txBody>
      </p:sp>
      <p:pic>
        <p:nvPicPr>
          <p:cNvPr id="16387" name="Marcador de contenido 3">
            <a:extLst>
              <a:ext uri="{FF2B5EF4-FFF2-40B4-BE49-F238E27FC236}">
                <a16:creationId xmlns:a16="http://schemas.microsoft.com/office/drawing/2014/main" xmlns="" id="{7CBAC01D-79D7-441D-B44B-D0BF2B8EC3D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196975"/>
            <a:ext cx="5976937" cy="3675063"/>
          </a:xfrm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E1F84480-756A-4953-BE11-0DE1053AC501}"/>
              </a:ext>
            </a:extLst>
          </p:cNvPr>
          <p:cNvSpPr/>
          <p:nvPr/>
        </p:nvSpPr>
        <p:spPr>
          <a:xfrm>
            <a:off x="884326" y="84625"/>
            <a:ext cx="783099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s-E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charset="0"/>
                <a:cs typeface="Arial" charset="0"/>
              </a:rPr>
              <a:t>No se debe pensar en psicopatología…</a:t>
            </a:r>
          </a:p>
        </p:txBody>
      </p:sp>
      <p:sp>
        <p:nvSpPr>
          <p:cNvPr id="7" name="Flecha: hacia la izquierda 6">
            <a:extLst>
              <a:ext uri="{FF2B5EF4-FFF2-40B4-BE49-F238E27FC236}">
                <a16:creationId xmlns:a16="http://schemas.microsoft.com/office/drawing/2014/main" xmlns="" id="{A8443759-C4EB-4CA3-8561-A3B8B071B1E4}"/>
              </a:ext>
            </a:extLst>
          </p:cNvPr>
          <p:cNvSpPr/>
          <p:nvPr/>
        </p:nvSpPr>
        <p:spPr>
          <a:xfrm>
            <a:off x="7450138" y="4149725"/>
            <a:ext cx="1298575" cy="1076325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A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720E0EC-B696-4E4B-B3EC-4ACC9994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sz="2800" dirty="0">
                <a:solidFill>
                  <a:schemeClr val="accent1">
                    <a:lumMod val="75000"/>
                  </a:schemeClr>
                </a:solidFill>
              </a:rPr>
              <a:t>Está contraindicado hacer diagnósticos psicopatológicos en el momento agudo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C388AC6-0CB2-45E7-A9FB-6EA3E9AE7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85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AR" sz="2800" dirty="0">
                <a:solidFill>
                  <a:schemeClr val="accent1">
                    <a:lumMod val="75000"/>
                  </a:schemeClr>
                </a:solidFill>
              </a:rPr>
              <a:t>Como documenta la OPS/OMS: “Se estima que luego de un desastre, entre una tercera parte y la mitad de la población expuesta (según la magnitud del evento y otros factores) sufrirá algún tipo de manifestación psicológica; </a:t>
            </a:r>
          </a:p>
          <a:p>
            <a:pPr>
              <a:buFont typeface="Arial" charset="0"/>
              <a:buChar char="•"/>
              <a:defRPr/>
            </a:pPr>
            <a:r>
              <a:rPr lang="es-AR" sz="2800" dirty="0">
                <a:solidFill>
                  <a:schemeClr val="accent1">
                    <a:lumMod val="75000"/>
                  </a:schemeClr>
                </a:solidFill>
              </a:rPr>
              <a:t>Pero no todas pueden calificarse como patológicas, la gran mayoría debe entenderse como reacciones normales ante situaciones de gran significación o impacto”..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Marcador de texto 4">
            <a:extLst>
              <a:ext uri="{FF2B5EF4-FFF2-40B4-BE49-F238E27FC236}">
                <a16:creationId xmlns:a16="http://schemas.microsoft.com/office/drawing/2014/main" xmlns="" id="{5A1B7F95-9C30-400E-B87B-90D87A02D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8913"/>
            <a:ext cx="9144000" cy="792162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DIMENSIONES DE LA RESPUESTA EN SMAPS</a:t>
            </a:r>
          </a:p>
        </p:txBody>
      </p:sp>
      <p:sp>
        <p:nvSpPr>
          <p:cNvPr id="18435" name="CuadroTexto 1">
            <a:extLst>
              <a:ext uri="{FF2B5EF4-FFF2-40B4-BE49-F238E27FC236}">
                <a16:creationId xmlns:a16="http://schemas.microsoft.com/office/drawing/2014/main" xmlns="" id="{52BA259D-8B13-4957-A70B-4B6B17641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166813"/>
            <a:ext cx="4949825" cy="4524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975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AR" altLang="en-US" sz="2400" b="1">
                <a:solidFill>
                  <a:srgbClr val="1F497D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Ayuda humanitaria y social.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AR" altLang="en-US" sz="2400" b="1">
                <a:solidFill>
                  <a:srgbClr val="1F497D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Consejería  a la población y grupos de riesgo.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AR" altLang="en-US" sz="2400" b="1">
                <a:solidFill>
                  <a:srgbClr val="1F497D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Comunicación social.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AR" altLang="en-US" sz="2400" b="1">
                <a:solidFill>
                  <a:srgbClr val="1F497D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Manejo de instituciones y servicios de salud mental.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AR" altLang="en-US" sz="2400" b="1">
                <a:solidFill>
                  <a:srgbClr val="1F497D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Identificación y tratamiento de casos con enfermedad psíquica</a:t>
            </a:r>
            <a:r>
              <a:rPr lang="es-AR" altLang="en-US" sz="2000" b="1">
                <a:solidFill>
                  <a:srgbClr val="1F497D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.</a:t>
            </a:r>
            <a:endParaRPr lang="es-AR" altLang="en-US" sz="2000">
              <a:solidFill>
                <a:srgbClr val="1F497D"/>
              </a:solidFill>
              <a:latin typeface="Calibri" panose="020F050202020403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agen 7">
            <a:extLst>
              <a:ext uri="{FF2B5EF4-FFF2-40B4-BE49-F238E27FC236}">
                <a16:creationId xmlns:a16="http://schemas.microsoft.com/office/drawing/2014/main" xmlns="" id="{19CE4BE9-6D00-4E18-85C3-06C1089CE6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1" r="-2" b="7773"/>
          <a:stretch>
            <a:fillRect/>
          </a:stretch>
        </p:blipFill>
        <p:spPr bwMode="auto">
          <a:xfrm>
            <a:off x="574675" y="801688"/>
            <a:ext cx="7261225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Freeform: Shape 26">
            <a:extLst>
              <a:ext uri="{FF2B5EF4-FFF2-40B4-BE49-F238E27FC236}">
                <a16:creationId xmlns:a16="http://schemas.microsoft.com/office/drawing/2014/main" xmlns="" id="{7DEB9E7F-84AA-4272-B4D3-12DB6FA10BE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5346700"/>
            <a:ext cx="7835900" cy="1511300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D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32" name="Freeform: Shape 28">
            <a:extLst>
              <a:ext uri="{FF2B5EF4-FFF2-40B4-BE49-F238E27FC236}">
                <a16:creationId xmlns:a16="http://schemas.microsoft.com/office/drawing/2014/main" xmlns="" id="{608CF160-DDA2-4B93-A4B6-2A7A3D6C31B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397750" y="5346700"/>
            <a:ext cx="1746250" cy="1511300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0DA6B8-4F0D-4F24-9DBB-83718296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5445125"/>
            <a:ext cx="6823075" cy="830263"/>
          </a:xfrm>
        </p:spPr>
        <p:txBody>
          <a:bodyPr rtlCol="0" anchor="b">
            <a:normAutofit fontScale="90000"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sz="3500" dirty="0">
                <a:solidFill>
                  <a:srgbClr val="000000"/>
                </a:solidFill>
              </a:rPr>
              <a:t>SE INTERVIENE TENIENDO EN CUENTA LA PIRÁMIDE COMPARTIDA POR IASC</a:t>
            </a:r>
          </a:p>
        </p:txBody>
      </p:sp>
      <p:pic>
        <p:nvPicPr>
          <p:cNvPr id="19462" name="Imagen 3">
            <a:extLst>
              <a:ext uri="{FF2B5EF4-FFF2-40B4-BE49-F238E27FC236}">
                <a16:creationId xmlns:a16="http://schemas.microsoft.com/office/drawing/2014/main" xmlns="" id="{85A2CAFE-C1FD-486C-AAD5-4F2BA5607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450" y="4862513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326904-31F0-43E3-9DBE-8D134000B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476250"/>
            <a:ext cx="7859712" cy="1223963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>
              <a:defRPr/>
            </a:pPr>
            <a: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 cualquier epidemia, es común que las personas se </a:t>
            </a:r>
            <a:b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sientan estresadas y preocupadas. </a:t>
            </a:r>
            <a:b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Las respuestas comunes de las personas afectadas :</a:t>
            </a:r>
            <a:endParaRPr lang="es-AR" sz="2400" i="1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24492A2-EB49-48BD-BBAD-94521832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700213"/>
            <a:ext cx="7859712" cy="4105275"/>
          </a:xfr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es-AR" sz="1800" dirty="0">
              <a:solidFill>
                <a:schemeClr val="accent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s-AR" sz="1800" dirty="0">
                <a:solidFill>
                  <a:schemeClr val="accent1"/>
                </a:solidFill>
              </a:rPr>
              <a:t>Miedo a enfermar y morir  -Evitar acercarse a centros de salud por miedo a infectarse mientras reciben </a:t>
            </a:r>
            <a:br>
              <a:rPr lang="es-AR" sz="1800" dirty="0">
                <a:solidFill>
                  <a:schemeClr val="accent1"/>
                </a:solidFill>
              </a:rPr>
            </a:br>
            <a:r>
              <a:rPr lang="es-AR" sz="1800" dirty="0">
                <a:solidFill>
                  <a:schemeClr val="accent1"/>
                </a:solidFill>
              </a:rPr>
              <a:t>	atención </a:t>
            </a:r>
          </a:p>
          <a:p>
            <a:pPr>
              <a:buFont typeface="Arial" charset="0"/>
              <a:buChar char="•"/>
              <a:defRPr/>
            </a:pPr>
            <a:r>
              <a:rPr lang="es-AR" sz="1800" dirty="0">
                <a:solidFill>
                  <a:schemeClr val="accent1"/>
                </a:solidFill>
              </a:rPr>
              <a:t>Miedo a perder el sustento, no poder trabajar debido al aislamiento y a ser </a:t>
            </a:r>
            <a:br>
              <a:rPr lang="es-AR" sz="1800" dirty="0">
                <a:solidFill>
                  <a:schemeClr val="accent1"/>
                </a:solidFill>
              </a:rPr>
            </a:br>
            <a:r>
              <a:rPr lang="es-AR" sz="1800" dirty="0">
                <a:solidFill>
                  <a:schemeClr val="accent1"/>
                </a:solidFill>
              </a:rPr>
              <a:t>	despedidas de su trabajo </a:t>
            </a:r>
          </a:p>
          <a:p>
            <a:pPr>
              <a:buFont typeface="Arial" charset="0"/>
              <a:buChar char="•"/>
              <a:defRPr/>
            </a:pPr>
            <a:r>
              <a:rPr lang="es-AR" sz="1800" dirty="0">
                <a:solidFill>
                  <a:schemeClr val="accent1"/>
                </a:solidFill>
              </a:rPr>
              <a:t>Miedo a quedar socialmente excluidas/enviadas a cuarentena 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AR" sz="1800" dirty="0">
                <a:solidFill>
                  <a:schemeClr val="accent1"/>
                </a:solidFill>
              </a:rPr>
              <a:t>                  racismo contra las personas que provienen de áreas afectadas	</a:t>
            </a:r>
          </a:p>
          <a:p>
            <a:pPr>
              <a:buFont typeface="Arial" charset="0"/>
              <a:buChar char="•"/>
              <a:defRPr/>
            </a:pPr>
            <a:r>
              <a:rPr lang="es-AR" sz="1800" dirty="0">
                <a:solidFill>
                  <a:schemeClr val="accent1"/>
                </a:solidFill>
              </a:rPr>
              <a:t>Sentirse impotente al querer proteger a los seres queridos y miedo a </a:t>
            </a:r>
            <a:br>
              <a:rPr lang="es-AR" sz="1800" dirty="0">
                <a:solidFill>
                  <a:schemeClr val="accent1"/>
                </a:solidFill>
              </a:rPr>
            </a:br>
            <a:r>
              <a:rPr lang="es-AR" sz="1800" dirty="0">
                <a:solidFill>
                  <a:schemeClr val="accent1"/>
                </a:solidFill>
              </a:rPr>
              <a:t>	perder a sus seres queridos debido al virus </a:t>
            </a:r>
          </a:p>
          <a:p>
            <a:pPr>
              <a:buFont typeface="Arial" charset="0"/>
              <a:buChar char="•"/>
              <a:defRPr/>
            </a:pPr>
            <a:r>
              <a:rPr lang="es-AR" sz="1800" dirty="0">
                <a:solidFill>
                  <a:schemeClr val="accent1"/>
                </a:solidFill>
              </a:rPr>
              <a:t>Miedo a estar separadas de los seres queridos y cuidadores debido al </a:t>
            </a:r>
            <a:br>
              <a:rPr lang="es-AR" sz="1800" dirty="0">
                <a:solidFill>
                  <a:schemeClr val="accent1"/>
                </a:solidFill>
              </a:rPr>
            </a:br>
            <a:r>
              <a:rPr lang="es-AR" sz="1800" dirty="0">
                <a:solidFill>
                  <a:schemeClr val="accent1"/>
                </a:solidFill>
              </a:rPr>
              <a:t>	régimen de cuarentena </a:t>
            </a:r>
          </a:p>
          <a:p>
            <a:pPr>
              <a:buFont typeface="Arial" charset="0"/>
              <a:buChar char="•"/>
              <a:defRPr/>
            </a:pPr>
            <a:endParaRPr lang="es-AR" dirty="0"/>
          </a:p>
        </p:txBody>
      </p:sp>
      <p:pic>
        <p:nvPicPr>
          <p:cNvPr id="20484" name="Imagen 3">
            <a:extLst>
              <a:ext uri="{FF2B5EF4-FFF2-40B4-BE49-F238E27FC236}">
                <a16:creationId xmlns:a16="http://schemas.microsoft.com/office/drawing/2014/main" xmlns="" id="{6A289126-2E67-4B4D-A485-C4A0FF4A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300663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8BED38D-F911-4BBB-87A4-C36F1673C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147050" cy="3959225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es-AR" sz="2000" dirty="0">
              <a:solidFill>
                <a:schemeClr val="accent1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s-AR" sz="2000" dirty="0">
              <a:solidFill>
                <a:schemeClr val="accent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s-AR" sz="2000" dirty="0">
                <a:solidFill>
                  <a:schemeClr val="accent1"/>
                </a:solidFill>
              </a:rPr>
              <a:t>Negarse a cuidar a menores no acompañados o separados, personas con </a:t>
            </a:r>
            <a:br>
              <a:rPr lang="es-AR" sz="2000" dirty="0">
                <a:solidFill>
                  <a:schemeClr val="accent1"/>
                </a:solidFill>
              </a:rPr>
            </a:br>
            <a:r>
              <a:rPr lang="es-AR" sz="2000" dirty="0">
                <a:solidFill>
                  <a:schemeClr val="accent1"/>
                </a:solidFill>
              </a:rPr>
              <a:t>	discapacidades o personas mayores debido al miedo a infectarse,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AR" sz="2000" dirty="0">
                <a:solidFill>
                  <a:schemeClr val="accent1"/>
                </a:solidFill>
              </a:rPr>
              <a:t>               porque los padres o cuidadores han sido enviados a cuarentena </a:t>
            </a:r>
          </a:p>
          <a:p>
            <a:pPr>
              <a:buFont typeface="Arial" charset="0"/>
              <a:buChar char="•"/>
              <a:defRPr/>
            </a:pPr>
            <a:endParaRPr lang="es-AR" sz="2000" dirty="0">
              <a:solidFill>
                <a:schemeClr val="accent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s-AR" sz="2000" dirty="0">
                <a:solidFill>
                  <a:schemeClr val="accent1"/>
                </a:solidFill>
              </a:rPr>
              <a:t>Sensación de desamparo, aburrimiento, soledad y depresión debido al </a:t>
            </a:r>
            <a:br>
              <a:rPr lang="es-AR" sz="2000" dirty="0">
                <a:solidFill>
                  <a:schemeClr val="accent1"/>
                </a:solidFill>
              </a:rPr>
            </a:br>
            <a:r>
              <a:rPr lang="es-AR" sz="2000" dirty="0">
                <a:solidFill>
                  <a:schemeClr val="accent1"/>
                </a:solidFill>
              </a:rPr>
              <a:t>	aislamiento </a:t>
            </a:r>
          </a:p>
          <a:p>
            <a:pPr>
              <a:buFont typeface="Arial" charset="0"/>
              <a:buChar char="•"/>
              <a:defRPr/>
            </a:pPr>
            <a:endParaRPr lang="es-AR" sz="2000" dirty="0">
              <a:solidFill>
                <a:schemeClr val="accent1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es-AR" sz="2000" dirty="0">
                <a:solidFill>
                  <a:schemeClr val="accent1"/>
                </a:solidFill>
              </a:rPr>
              <a:t>Miedo a revivir la experiencia de una epidemia anterior </a:t>
            </a:r>
          </a:p>
          <a:p>
            <a:pPr>
              <a:buFont typeface="Arial" charset="0"/>
              <a:buChar char="•"/>
              <a:defRPr/>
            </a:pPr>
            <a:endParaRPr lang="es-A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CC1B50F4-97AE-4C4C-9AD2-30417AC69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>
              <a:defRPr/>
            </a:pPr>
            <a: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 cualquier epidemia, es común que las personas se </a:t>
            </a:r>
            <a:b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sientan estresadas y preocupadas. </a:t>
            </a:r>
            <a:b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AR" sz="2400" i="1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Las respuestas comunes de las personas afectadas :</a:t>
            </a:r>
            <a:endParaRPr lang="es-AR" sz="2400" i="1" dirty="0">
              <a:solidFill>
                <a:schemeClr val="accent1"/>
              </a:solidFill>
            </a:endParaRPr>
          </a:p>
        </p:txBody>
      </p:sp>
      <p:pic>
        <p:nvPicPr>
          <p:cNvPr id="21508" name="Imagen 4">
            <a:extLst>
              <a:ext uri="{FF2B5EF4-FFF2-40B4-BE49-F238E27FC236}">
                <a16:creationId xmlns:a16="http://schemas.microsoft.com/office/drawing/2014/main" xmlns="" id="{C4AE25EE-A1EC-4EE4-89F7-3F3DF2D72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64150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>
            <a:extLst>
              <a:ext uri="{FF2B5EF4-FFF2-40B4-BE49-F238E27FC236}">
                <a16:creationId xmlns:a16="http://schemas.microsoft.com/office/drawing/2014/main" xmlns="" id="{1E7351CE-74C5-4E1F-90D0-4FA3B9415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143000"/>
          </a:xfrm>
        </p:spPr>
        <p:txBody>
          <a:bodyPr/>
          <a:lstStyle/>
          <a:p>
            <a:pPr algn="l"/>
            <a:r>
              <a:rPr lang="es-AR" altLang="es-AR" sz="2400">
                <a:solidFill>
                  <a:schemeClr val="accent1"/>
                </a:solidFill>
              </a:rPr>
              <a:t>Las emergencias siempre son estresantes, pero hay factores de estrés que afectan a la población específicos del brote de COVID19.</a:t>
            </a:r>
            <a:br>
              <a:rPr lang="es-AR" altLang="es-AR" sz="2400">
                <a:solidFill>
                  <a:schemeClr val="accent1"/>
                </a:solidFill>
              </a:rPr>
            </a:br>
            <a:endParaRPr lang="es-AR" altLang="es-AR" sz="2400">
              <a:solidFill>
                <a:schemeClr val="accent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0BC6550-F089-4258-9C3C-87603E73F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327025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AR" sz="1800" dirty="0">
                <a:solidFill>
                  <a:schemeClr val="accent1"/>
                </a:solidFill>
              </a:rPr>
              <a:t> </a:t>
            </a:r>
            <a:r>
              <a:rPr lang="es-AR" sz="2000" dirty="0">
                <a:solidFill>
                  <a:schemeClr val="accent1"/>
                </a:solidFill>
              </a:rPr>
              <a:t>Los factores de estrés incluyen:</a:t>
            </a:r>
          </a:p>
          <a:p>
            <a:pPr>
              <a:buFont typeface="Arial" charset="0"/>
              <a:buChar char="•"/>
              <a:defRPr/>
            </a:pPr>
            <a:r>
              <a:rPr lang="es-AR" sz="2000" dirty="0">
                <a:solidFill>
                  <a:schemeClr val="accent1"/>
                </a:solidFill>
              </a:rPr>
              <a:t>El riesgo de estar infectado e infectar a otros;</a:t>
            </a:r>
          </a:p>
          <a:p>
            <a:pPr>
              <a:buFont typeface="Arial" charset="0"/>
              <a:buChar char="•"/>
              <a:defRPr/>
            </a:pPr>
            <a:r>
              <a:rPr lang="es-AR" sz="2000" dirty="0">
                <a:solidFill>
                  <a:schemeClr val="accent1"/>
                </a:solidFill>
              </a:rPr>
              <a:t>Los síntomas comunes de otros problemas de salud (por ej., una fiebre) </a:t>
            </a:r>
            <a:br>
              <a:rPr lang="es-AR" sz="2000" dirty="0">
                <a:solidFill>
                  <a:schemeClr val="accent1"/>
                </a:solidFill>
              </a:rPr>
            </a:br>
            <a:r>
              <a:rPr lang="es-AR" sz="2000" dirty="0">
                <a:solidFill>
                  <a:schemeClr val="accent1"/>
                </a:solidFill>
              </a:rPr>
              <a:t>pueden confundirse con el COVID-19 y provocar miedo a estar infectado; </a:t>
            </a:r>
          </a:p>
          <a:p>
            <a:pPr>
              <a:buFont typeface="Arial" charset="0"/>
              <a:buChar char="•"/>
              <a:defRPr/>
            </a:pPr>
            <a:r>
              <a:rPr lang="es-AR" sz="2000" dirty="0">
                <a:solidFill>
                  <a:schemeClr val="accent1"/>
                </a:solidFill>
              </a:rPr>
              <a:t> Los cuidadores pueden sentirse cada vez más preocupados porque sus </a:t>
            </a:r>
            <a:br>
              <a:rPr lang="es-AR" sz="2000" dirty="0">
                <a:solidFill>
                  <a:schemeClr val="accent1"/>
                </a:solidFill>
              </a:rPr>
            </a:br>
            <a:r>
              <a:rPr lang="es-AR" sz="2000" dirty="0">
                <a:solidFill>
                  <a:schemeClr val="accent1"/>
                </a:solidFill>
              </a:rPr>
              <a:t>hijos estén solos (debido al cierre de las escuelas); </a:t>
            </a:r>
          </a:p>
          <a:p>
            <a:pPr>
              <a:buFont typeface="Arial" charset="0"/>
              <a:buChar char="•"/>
              <a:defRPr/>
            </a:pPr>
            <a:r>
              <a:rPr lang="es-AR" sz="2000" dirty="0">
                <a:solidFill>
                  <a:schemeClr val="accent1"/>
                </a:solidFill>
              </a:rPr>
              <a:t>El riesgo del deterioro de la salud física y mental de personas vulnerables: los adultos mayores y las personas con discapacidades. 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s-AR" sz="2000" dirty="0">
              <a:solidFill>
                <a:schemeClr val="accent1"/>
              </a:solidFill>
            </a:endParaRPr>
          </a:p>
        </p:txBody>
      </p:sp>
      <p:pic>
        <p:nvPicPr>
          <p:cNvPr id="22532" name="Imagen 3">
            <a:extLst>
              <a:ext uri="{FF2B5EF4-FFF2-40B4-BE49-F238E27FC236}">
                <a16:creationId xmlns:a16="http://schemas.microsoft.com/office/drawing/2014/main" xmlns="" id="{6EEDEFAC-6387-4EF4-985D-42883245E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189538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C9DBDFB6-09C4-4BAD-B547-ECF4BD218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3987" cy="2692400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s-AR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AR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AR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AR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AR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AR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AR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AR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AR" sz="3200" dirty="0">
                <a:solidFill>
                  <a:schemeClr val="accent1">
                    <a:lumMod val="75000"/>
                  </a:schemeClr>
                </a:solidFill>
              </a:rPr>
              <a:t>Recomendaciones para profesionales de salud mental, como parte de  la primera respuesta telefónica de SMAPS frente a la pandemia COVID-19</a:t>
            </a:r>
            <a:r>
              <a:rPr lang="es-ES" altLang="es-AR" sz="4000" dirty="0">
                <a:solidFill>
                  <a:prstClr val="white"/>
                </a:solidFill>
                <a:latin typeface="Arial" charset="0"/>
                <a:ea typeface="+mn-ea"/>
                <a:cs typeface="Arial" charset="0"/>
              </a:rPr>
              <a:t>E</a:t>
            </a:r>
            <a:br>
              <a:rPr lang="es-ES" altLang="es-AR" sz="4000" dirty="0">
                <a:solidFill>
                  <a:prstClr val="white"/>
                </a:solidFill>
                <a:latin typeface="Arial" charset="0"/>
                <a:ea typeface="+mn-ea"/>
                <a:cs typeface="Arial" charset="0"/>
              </a:rPr>
            </a:br>
            <a:r>
              <a:rPr lang="es-ES" altLang="es-AR" sz="4000" dirty="0">
                <a:solidFill>
                  <a:prstClr val="white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es-ES" altLang="es-AR" sz="4000" dirty="0">
                <a:solidFill>
                  <a:prstClr val="white"/>
                </a:solidFill>
                <a:latin typeface="Arial" charset="0"/>
                <a:ea typeface="+mn-ea"/>
                <a:cs typeface="Arial" charset="0"/>
              </a:rPr>
            </a:br>
            <a:r>
              <a:rPr lang="es-ES" altLang="es-AR" sz="4000" dirty="0">
                <a:solidFill>
                  <a:prstClr val="white"/>
                </a:solidFill>
                <a:latin typeface="Arial" charset="0"/>
                <a:ea typeface="+mn-ea"/>
                <a:cs typeface="Arial" charset="0"/>
              </a:rPr>
              <a:t>DN COVID-19 </a:t>
            </a:r>
            <a:r>
              <a:rPr lang="es-ES" altLang="es-AR" sz="4800" dirty="0">
                <a:solidFill>
                  <a:schemeClr val="bg1"/>
                </a:solidFill>
                <a:latin typeface="Arial" charset="0"/>
              </a:rPr>
              <a:t>COCOVID-19</a:t>
            </a:r>
            <a:br>
              <a:rPr lang="es-ES" altLang="es-AR" sz="4800" dirty="0">
                <a:solidFill>
                  <a:schemeClr val="bg1"/>
                </a:solidFill>
                <a:latin typeface="Arial" charset="0"/>
              </a:rPr>
            </a:br>
            <a:r>
              <a:rPr lang="es-ES" altLang="es-AR" sz="4800" dirty="0">
                <a:solidFill>
                  <a:schemeClr val="bg1"/>
                </a:solidFill>
                <a:latin typeface="Arial" charset="0"/>
              </a:rPr>
              <a:t>VID-19</a:t>
            </a:r>
            <a:endParaRPr lang="es-AR" sz="4800" dirty="0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xmlns="" id="{DCCFF178-03D9-420A-9CD4-ADD3C5451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113" y="3600450"/>
            <a:ext cx="7127875" cy="23495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s-AR" sz="2400" dirty="0"/>
          </a:p>
          <a:p>
            <a:pPr>
              <a:buFont typeface="Arial" charset="0"/>
              <a:buNone/>
              <a:defRPr/>
            </a:pPr>
            <a:r>
              <a:rPr lang="es-AR" sz="2400" dirty="0"/>
              <a:t>Este documento es parte de una serie de lineamientos y recomendaciones elaborados por esta Dirección Nacional para obtener una respuesta de SMAPS organizada y de gran alcance a la población.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>
            <a:extLst>
              <a:ext uri="{FF2B5EF4-FFF2-40B4-BE49-F238E27FC236}">
                <a16:creationId xmlns:a16="http://schemas.microsoft.com/office/drawing/2014/main" xmlns="" id="{24D7A807-B49E-469B-BD82-7C5119D9BB8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0400" y="1984375"/>
            <a:ext cx="8159750" cy="3832225"/>
          </a:xfrm>
          <a:solidFill>
            <a:schemeClr val="bg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s-ES" sz="2400" dirty="0">
                <a:solidFill>
                  <a:schemeClr val="accent1"/>
                </a:solidFill>
                <a:latin typeface="Monotype Corsiva" pitchFamily="66" charset="0"/>
              </a:rPr>
              <a:t> </a:t>
            </a:r>
            <a:r>
              <a:rPr lang="es-ES" sz="4400" b="1" dirty="0">
                <a:solidFill>
                  <a:schemeClr val="accent1"/>
                </a:solidFill>
              </a:rPr>
              <a:t>"</a:t>
            </a:r>
            <a:r>
              <a:rPr lang="es-ES" sz="4000" b="1" dirty="0">
                <a:solidFill>
                  <a:schemeClr val="accent1"/>
                </a:solidFill>
              </a:rPr>
              <a:t>Es la respuesta que experimenta una persona cuando tiene que enfrentar demandas  que le resultan excesivas" </a:t>
            </a:r>
          </a:p>
          <a:p>
            <a:pPr>
              <a:buFontTx/>
              <a:buNone/>
              <a:defRPr/>
            </a:pPr>
            <a:endParaRPr lang="es-ES" sz="2400" dirty="0"/>
          </a:p>
        </p:txBody>
      </p:sp>
      <p:pic>
        <p:nvPicPr>
          <p:cNvPr id="35844" name="Picture 5" descr="cl01_esquema04">
            <a:extLst>
              <a:ext uri="{FF2B5EF4-FFF2-40B4-BE49-F238E27FC236}">
                <a16:creationId xmlns:a16="http://schemas.microsoft.com/office/drawing/2014/main" xmlns="" id="{9A7F5FB3-4838-41BE-8DB6-C0273D54588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21910" y="58616"/>
            <a:ext cx="4816584" cy="2303584"/>
          </a:xfrm>
          <a:effectLst>
            <a:softEdge rad="112500"/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F95C0D0-0A0E-40B4-858D-A6BB76D5805D}"/>
              </a:ext>
            </a:extLst>
          </p:cNvPr>
          <p:cNvSpPr/>
          <p:nvPr/>
        </p:nvSpPr>
        <p:spPr>
          <a:xfrm>
            <a:off x="660414" y="386985"/>
            <a:ext cx="358334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" sz="4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  <a:cs typeface="+mn-cs"/>
              </a:rPr>
              <a:t>DISTRÉS ES…</a:t>
            </a:r>
            <a:endParaRPr lang="en-US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4097628-548B-4C20-922E-D80696686BF9}"/>
              </a:ext>
            </a:extLst>
          </p:cNvPr>
          <p:cNvSpPr/>
          <p:nvPr/>
        </p:nvSpPr>
        <p:spPr>
          <a:xfrm>
            <a:off x="2051720" y="4493010"/>
            <a:ext cx="6606349" cy="1323439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charset="0"/>
                <a:cs typeface="+mn-cs"/>
              </a:rPr>
              <a:t>SOBRE LAS QUE SIENTE </a:t>
            </a:r>
          </a:p>
          <a:p>
            <a:pPr algn="ctr">
              <a:defRPr/>
            </a:pPr>
            <a:r>
              <a:rPr lang="es-ES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charset="0"/>
                <a:cs typeface="Arial" charset="0"/>
              </a:rPr>
              <a:t>QUE NO TIENE CONTROL</a:t>
            </a:r>
            <a:endParaRPr lang="en-US" sz="40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E081AD94-DCA7-48DD-96B2-29F4B28011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24100" y="242888"/>
            <a:ext cx="6491288" cy="838200"/>
          </a:xfrm>
          <a:solidFill>
            <a:schemeClr val="bg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altLang="es-A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REACCIONES ESPECÍFICAS</a:t>
            </a:r>
            <a:endParaRPr lang="es-ES" altLang="es-AR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0F106F99-6276-4E0B-BB02-0A14D7FC84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8700" y="1485900"/>
            <a:ext cx="7646988" cy="4464050"/>
          </a:xfrm>
          <a:ln w="28575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s-AR" sz="2400" b="1">
                <a:solidFill>
                  <a:schemeClr val="accent1"/>
                </a:solidFill>
              </a:rPr>
              <a:t>Hiperexcitación</a:t>
            </a:r>
            <a:r>
              <a:rPr lang="en-US" altLang="es-AR" sz="2400">
                <a:solidFill>
                  <a:schemeClr val="accent1"/>
                </a:solidFill>
              </a:rPr>
              <a:t>: agitación, impaciencia, aumento de la TA y la FC, la atención involuntaria, irritabilidad alteraciones del sueño. Disminución de la atención voluntaria, falta de concentración,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s-AR" sz="2400" b="1">
                <a:solidFill>
                  <a:schemeClr val="accent1"/>
                </a:solidFill>
              </a:rPr>
              <a:t>Recuerdos intrusivos recurrentes: </a:t>
            </a:r>
            <a:r>
              <a:rPr lang="en-US" altLang="es-AR" sz="2400">
                <a:solidFill>
                  <a:schemeClr val="accent1"/>
                </a:solidFill>
              </a:rPr>
              <a:t>flash backs, pesadillas, juego traumático, acting out.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s-AR" sz="2400" b="1">
                <a:solidFill>
                  <a:schemeClr val="accent1"/>
                </a:solidFill>
              </a:rPr>
              <a:t>Evitación</a:t>
            </a:r>
            <a:r>
              <a:rPr lang="en-US" altLang="es-AR" sz="2400">
                <a:solidFill>
                  <a:schemeClr val="accent1"/>
                </a:solidFill>
              </a:rPr>
              <a:t>: - </a:t>
            </a:r>
            <a:r>
              <a:rPr lang="en-US" altLang="es-AR" sz="2400" u="sng">
                <a:solidFill>
                  <a:schemeClr val="accent1"/>
                </a:solidFill>
              </a:rPr>
              <a:t>hacia afuera: </a:t>
            </a:r>
            <a:r>
              <a:rPr lang="en-US" altLang="es-AR" sz="2400">
                <a:solidFill>
                  <a:schemeClr val="accent1"/>
                </a:solidFill>
              </a:rPr>
              <a:t>lugares, situaciones, personas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s-AR" sz="2400">
                <a:solidFill>
                  <a:schemeClr val="accent1"/>
                </a:solidFill>
              </a:rPr>
              <a:t>                      - </a:t>
            </a:r>
            <a:r>
              <a:rPr lang="en-US" altLang="es-AR" sz="2400" u="sng">
                <a:solidFill>
                  <a:schemeClr val="accent1"/>
                </a:solidFill>
              </a:rPr>
              <a:t>hacia adentro</a:t>
            </a:r>
            <a:r>
              <a:rPr lang="en-US" altLang="es-AR" sz="2400">
                <a:solidFill>
                  <a:schemeClr val="accent1"/>
                </a:solidFill>
              </a:rPr>
              <a:t>: embotamiento emocional,     			      frialdad emocional</a:t>
            </a:r>
            <a:r>
              <a:rPr lang="en-US" altLang="es-AR" sz="2400"/>
              <a:t>.</a:t>
            </a:r>
            <a:endParaRPr lang="es-ES" altLang="es-AR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48852C77-267C-4D62-9D77-A29902E18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3725" y="274638"/>
            <a:ext cx="6823075" cy="715962"/>
          </a:xfrm>
          <a:solidFill>
            <a:schemeClr val="bg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es-AR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REACCIONES NO ESPECÍFICAS</a:t>
            </a:r>
            <a:endParaRPr lang="es-ES" altLang="es-AR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9707726A-024C-46E3-A6C6-9A3B55CD50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6475" y="1727200"/>
            <a:ext cx="7680325" cy="4313238"/>
          </a:xfrm>
          <a:ln w="28575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s-AR" sz="2800" b="1">
                <a:solidFill>
                  <a:schemeClr val="accent1"/>
                </a:solidFill>
              </a:rPr>
              <a:t>Impotencia</a:t>
            </a:r>
            <a:r>
              <a:rPr lang="en-US" altLang="es-AR" sz="2800">
                <a:solidFill>
                  <a:schemeClr val="accent1"/>
                </a:solidFill>
              </a:rPr>
              <a:t>: sentimientos de vergüenza,</a:t>
            </a:r>
          </a:p>
          <a:p>
            <a:pPr eaLnBrk="1" hangingPunct="1">
              <a:buFontTx/>
              <a:buNone/>
            </a:pPr>
            <a:r>
              <a:rPr lang="en-US" altLang="es-AR" sz="2800">
                <a:solidFill>
                  <a:schemeClr val="accent1"/>
                </a:solidFill>
              </a:rPr>
              <a:t>                       rabia, miedo, horror, culpa, </a:t>
            </a:r>
          </a:p>
          <a:p>
            <a:pPr eaLnBrk="1" hangingPunct="1">
              <a:buFontTx/>
              <a:buNone/>
            </a:pPr>
            <a:r>
              <a:rPr lang="en-US" altLang="es-AR" sz="2800">
                <a:solidFill>
                  <a:schemeClr val="accent1"/>
                </a:solidFill>
              </a:rPr>
              <a:t>                       asco, parálisis.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s-AR" sz="2800" b="1">
                <a:solidFill>
                  <a:schemeClr val="accent1"/>
                </a:solidFill>
              </a:rPr>
              <a:t>Pérdidas</a:t>
            </a:r>
            <a:r>
              <a:rPr lang="en-US" altLang="es-AR" sz="2800">
                <a:solidFill>
                  <a:schemeClr val="accent1"/>
                </a:solidFill>
              </a:rPr>
              <a:t>: materiales, creencias, valores.</a:t>
            </a:r>
          </a:p>
          <a:p>
            <a:pPr eaLnBrk="1" hangingPunct="1">
              <a:buFontTx/>
              <a:buNone/>
            </a:pPr>
            <a:endParaRPr lang="en-US" altLang="es-AR" sz="2800">
              <a:solidFill>
                <a:schemeClr val="accent1"/>
              </a:solidFill>
            </a:endParaRPr>
          </a:p>
          <a:p>
            <a:pPr eaLnBrk="1" hangingPunct="1"/>
            <a:r>
              <a:rPr lang="en-US" altLang="es-AR" sz="2800" b="1">
                <a:solidFill>
                  <a:schemeClr val="accent1"/>
                </a:solidFill>
              </a:rPr>
              <a:t>Confusión</a:t>
            </a:r>
            <a:r>
              <a:rPr lang="en-US" altLang="es-AR" sz="2800">
                <a:solidFill>
                  <a:schemeClr val="accent1"/>
                </a:solidFill>
              </a:rPr>
              <a:t>: tiempo, espacio, creencias,</a:t>
            </a:r>
          </a:p>
          <a:p>
            <a:pPr eaLnBrk="1" hangingPunct="1">
              <a:buFontTx/>
              <a:buNone/>
            </a:pPr>
            <a:r>
              <a:rPr lang="en-US" altLang="es-AR" sz="2800">
                <a:solidFill>
                  <a:schemeClr val="accent1"/>
                </a:solidFill>
              </a:rPr>
              <a:t>                       valores (específicas).</a:t>
            </a:r>
            <a:endParaRPr lang="es-ES" altLang="es-AR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61B2A6E9-92FC-4DA7-A1CA-B1FA0C099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0738" y="369888"/>
            <a:ext cx="8077200" cy="1485900"/>
          </a:xfrm>
          <a:solidFill>
            <a:schemeClr val="bg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" altLang="es-AR" sz="3600" b="1">
                <a:solidFill>
                  <a:schemeClr val="accent1"/>
                </a:solidFill>
              </a:rPr>
              <a:t>La ATRIBUCIÓN DE CONTROL INTERNO tiene dos dimensiones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D63498B5-DFBD-480D-B7E2-7967FEA7E1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488" y="2276475"/>
            <a:ext cx="8077200" cy="3600450"/>
          </a:xfrm>
          <a:ln w="28575" cmpd="tri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s-ES" altLang="es-AR" sz="2800" b="1">
                <a:solidFill>
                  <a:schemeClr val="accent1"/>
                </a:solidFill>
              </a:rPr>
              <a:t>Si éste se produce sobre las causas del incidente puede derivar en un sentimiento negativo de culpa. </a:t>
            </a:r>
          </a:p>
          <a:p>
            <a:pPr eaLnBrk="1" hangingPunct="1">
              <a:buFontTx/>
              <a:buNone/>
            </a:pPr>
            <a:endParaRPr lang="es-ES" altLang="es-AR" sz="2800" b="1">
              <a:solidFill>
                <a:schemeClr val="accent1"/>
              </a:solidFill>
            </a:endParaRPr>
          </a:p>
          <a:p>
            <a:pPr eaLnBrk="1" hangingPunct="1"/>
            <a:r>
              <a:rPr lang="es-ES" altLang="es-AR" sz="2800" b="1">
                <a:solidFill>
                  <a:schemeClr val="accent1"/>
                </a:solidFill>
              </a:rPr>
              <a:t>Si la atribución de control interno se produce en referencia al futuro y la reconstrucción, es de mejor pronóstico.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>
            <a:extLst>
              <a:ext uri="{FF2B5EF4-FFF2-40B4-BE49-F238E27FC236}">
                <a16:creationId xmlns:a16="http://schemas.microsoft.com/office/drawing/2014/main" xmlns="" id="{0C7810BD-2D11-4BBD-B469-571C91CC8F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5338" y="2060575"/>
            <a:ext cx="8062912" cy="3800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endParaRPr lang="es-ES" b="1" dirty="0">
              <a:solidFill>
                <a:schemeClr val="accent1">
                  <a:lumMod val="50000"/>
                </a:schemeClr>
              </a:solidFill>
              <a:cs typeface="Tahoma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ES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el soporte social</a:t>
            </a:r>
          </a:p>
          <a:p>
            <a:pPr eaLnBrk="1" hangingPunct="1">
              <a:buFontTx/>
              <a:buNone/>
              <a:defRPr/>
            </a:pPr>
            <a:endParaRPr lang="es-ES" b="1" dirty="0">
              <a:solidFill>
                <a:schemeClr val="accent1">
                  <a:lumMod val="50000"/>
                </a:schemeClr>
              </a:solidFill>
              <a:cs typeface="Tahoma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ES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 las atribuciones de control interno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s-ES" b="1" dirty="0">
              <a:solidFill>
                <a:schemeClr val="accent1">
                  <a:lumMod val="50000"/>
                </a:schemeClr>
              </a:solidFill>
              <a:cs typeface="Tahoma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s-ES" b="1" dirty="0">
                <a:solidFill>
                  <a:schemeClr val="accent1">
                    <a:lumMod val="50000"/>
                  </a:schemeClr>
                </a:solidFill>
                <a:cs typeface="Tahoma" pitchFamily="34" charset="0"/>
              </a:rPr>
              <a:t> la percepción de amenaza</a:t>
            </a:r>
            <a:r>
              <a:rPr lang="es-ES" b="1" dirty="0">
                <a:cs typeface="Tahoma" pitchFamily="34" charset="0"/>
              </a:rPr>
              <a:t>                         </a:t>
            </a:r>
            <a:endParaRPr lang="es-ES" sz="4000" b="1" dirty="0">
              <a:cs typeface="Tahoma" pitchFamily="34" charset="0"/>
            </a:endParaRPr>
          </a:p>
        </p:txBody>
      </p:sp>
      <p:sp>
        <p:nvSpPr>
          <p:cNvPr id="7" name="6 Rectángulo">
            <a:extLst>
              <a:ext uri="{FF2B5EF4-FFF2-40B4-BE49-F238E27FC236}">
                <a16:creationId xmlns:a16="http://schemas.microsoft.com/office/drawing/2014/main" xmlns="" id="{E5E6087D-AEAB-4BB0-92B5-699058776812}"/>
              </a:ext>
            </a:extLst>
          </p:cNvPr>
          <p:cNvSpPr/>
          <p:nvPr/>
        </p:nvSpPr>
        <p:spPr>
          <a:xfrm>
            <a:off x="795338" y="196850"/>
            <a:ext cx="8062912" cy="10779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Tres factores que modulan el impacto de la exposición a un IC:</a:t>
            </a:r>
            <a:endParaRPr lang="es-A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>
            <a:extLst>
              <a:ext uri="{FF2B5EF4-FFF2-40B4-BE49-F238E27FC236}">
                <a16:creationId xmlns:a16="http://schemas.microsoft.com/office/drawing/2014/main" xmlns="" id="{515F70B5-40EF-460D-9F29-88AC1C6CE96B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05611" y="289242"/>
          <a:ext cx="8507288" cy="500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20EF1FF0-CE0E-4334-8BB3-8FB511846005}"/>
              </a:ext>
            </a:extLst>
          </p:cNvPr>
          <p:cNvSpPr/>
          <p:nvPr/>
        </p:nvSpPr>
        <p:spPr>
          <a:xfrm>
            <a:off x="718830" y="5278638"/>
            <a:ext cx="8173650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es-ES" sz="4400" b="1" dirty="0">
                <a:ln/>
                <a:solidFill>
                  <a:schemeClr val="accent1"/>
                </a:solidFill>
                <a:latin typeface="Arial" charset="0"/>
                <a:cs typeface="Arial" charset="0"/>
              </a:rPr>
              <a:t>Principios de intervención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5455C9D8-F359-4F4D-A797-8E1803F524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50" y="346075"/>
            <a:ext cx="5464175" cy="14128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265176" indent="-265176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b="1" dirty="0">
                <a:latin typeface="Tahoma" pitchFamily="34" charset="0"/>
                <a:cs typeface="Tahoma" pitchFamily="34" charset="0"/>
              </a:rPr>
              <a:t>En Salud Mental en emergencias y desastres la ayuda inicial es </a:t>
            </a:r>
            <a:r>
              <a:rPr lang="es-ES" b="1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pragmática</a:t>
            </a:r>
            <a:endParaRPr lang="es-ES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699" name="4 Rectángulo">
            <a:extLst>
              <a:ext uri="{FF2B5EF4-FFF2-40B4-BE49-F238E27FC236}">
                <a16:creationId xmlns:a16="http://schemas.microsoft.com/office/drawing/2014/main" xmlns="" id="{AE13FBED-F615-4635-9730-C8B6BD9F2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3295650"/>
            <a:ext cx="9144000" cy="946150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AR" altLang="en-US" sz="54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Pautas de Intervención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>
            <a:extLst>
              <a:ext uri="{FF2B5EF4-FFF2-40B4-BE49-F238E27FC236}">
                <a16:creationId xmlns:a16="http://schemas.microsoft.com/office/drawing/2014/main" xmlns="" id="{9F268E95-FB9E-4B02-86F2-4D72345141BF}"/>
              </a:ext>
            </a:extLst>
          </p:cNvPr>
          <p:cNvGraphicFramePr/>
          <p:nvPr/>
        </p:nvGraphicFramePr>
        <p:xfrm>
          <a:off x="2151408" y="1733563"/>
          <a:ext cx="5625743" cy="2518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2 Diagrama">
            <a:extLst>
              <a:ext uri="{FF2B5EF4-FFF2-40B4-BE49-F238E27FC236}">
                <a16:creationId xmlns:a16="http://schemas.microsoft.com/office/drawing/2014/main" xmlns="" id="{D4C8E31A-AE1E-4D0C-96B1-B9E836C3BBFB}"/>
              </a:ext>
            </a:extLst>
          </p:cNvPr>
          <p:cNvGraphicFramePr/>
          <p:nvPr/>
        </p:nvGraphicFramePr>
        <p:xfrm>
          <a:off x="2133823" y="3996505"/>
          <a:ext cx="5625743" cy="1821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Rectángulo">
            <a:extLst>
              <a:ext uri="{FF2B5EF4-FFF2-40B4-BE49-F238E27FC236}">
                <a16:creationId xmlns:a16="http://schemas.microsoft.com/office/drawing/2014/main" xmlns="" id="{AF60CAC4-C10F-4801-AD9F-BCCF3C0CDDDA}"/>
              </a:ext>
            </a:extLst>
          </p:cNvPr>
          <p:cNvSpPr/>
          <p:nvPr/>
        </p:nvSpPr>
        <p:spPr>
          <a:xfrm>
            <a:off x="1115616" y="545967"/>
            <a:ext cx="7543799" cy="76174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>
            <a:spAutoFit/>
          </a:bodyPr>
          <a:lstStyle/>
          <a:p>
            <a:pPr algn="ctr" eaLnBrk="0" hangingPunct="0">
              <a:defRPr/>
            </a:pPr>
            <a:r>
              <a:rPr lang="es-ES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latin typeface="+mj-lt"/>
              </a:rPr>
              <a:t>NIVELES DE INTERVENCIÓN</a:t>
            </a:r>
          </a:p>
          <a:p>
            <a:pPr algn="r" eaLnBrk="0" hangingPunct="0">
              <a:defRPr/>
            </a:pPr>
            <a:r>
              <a:rPr lang="es-ES" sz="21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latin typeface="+mj-lt"/>
              </a:rPr>
              <a:t>frente a un INICIDENTE CRÍTICO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xmlns="" id="{99D8C7DE-E1C1-4B71-B301-80FC8BAE1B68}"/>
              </a:ext>
            </a:extLst>
          </p:cNvPr>
          <p:cNvSpPr/>
          <p:nvPr/>
        </p:nvSpPr>
        <p:spPr>
          <a:xfrm>
            <a:off x="995363" y="1733550"/>
            <a:ext cx="904875" cy="9747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AR"/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xmlns="" id="{492042AE-A8AF-459F-9305-E32A57DC7438}"/>
              </a:ext>
            </a:extLst>
          </p:cNvPr>
          <p:cNvSpPr/>
          <p:nvPr/>
        </p:nvSpPr>
        <p:spPr>
          <a:xfrm>
            <a:off x="995363" y="2770188"/>
            <a:ext cx="904875" cy="9271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AR"/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xmlns="" id="{1EB69634-1149-4267-97A5-F9B542DEFDA2}"/>
              </a:ext>
            </a:extLst>
          </p:cNvPr>
          <p:cNvSpPr/>
          <p:nvPr/>
        </p:nvSpPr>
        <p:spPr>
          <a:xfrm>
            <a:off x="1063625" y="3843338"/>
            <a:ext cx="904875" cy="9747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A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87675D73-48B9-4601-8B61-659550DAE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5750" y="1041400"/>
            <a:ext cx="6383338" cy="461963"/>
          </a:xfrm>
        </p:spPr>
        <p:txBody>
          <a:bodyPr lIns="68580" tIns="34290" rIns="68580" bIns="34290" rtlCol="0" anchor="t">
            <a:spAutoFit/>
          </a:bodyPr>
          <a:lstStyle/>
          <a:p>
            <a:pPr>
              <a:defRPr/>
            </a:pPr>
            <a:r>
              <a:rPr lang="es-ES" sz="255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REACCIONES A UN AMBIENTE IMPREDECIBLE</a:t>
            </a:r>
            <a:endParaRPr lang="en-US" sz="255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FBD9F078-AC85-47BB-B73F-55081BF91A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45026" y="3271503"/>
            <a:ext cx="5446835" cy="101799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800" b="1" dirty="0"/>
              <a:t>En una  persona que se encuentre en un ambiente donde su conducta “habitual ” ya no tiene un efecto de </a:t>
            </a:r>
            <a:r>
              <a:rPr lang="es-ES" sz="2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  <a:r>
              <a:rPr lang="es-ES" sz="1800" b="1" dirty="0"/>
              <a:t> sobre  ese ambiente</a:t>
            </a:r>
          </a:p>
        </p:txBody>
      </p:sp>
      <p:sp>
        <p:nvSpPr>
          <p:cNvPr id="5" name="4 CuadroTexto">
            <a:extLst>
              <a:ext uri="{FF2B5EF4-FFF2-40B4-BE49-F238E27FC236}">
                <a16:creationId xmlns:a16="http://schemas.microsoft.com/office/drawing/2014/main" xmlns="" id="{A1814B7C-76CF-4F84-B7B8-CE38ACBAAD21}"/>
              </a:ext>
            </a:extLst>
          </p:cNvPr>
          <p:cNvSpPr txBox="1"/>
          <p:nvPr/>
        </p:nvSpPr>
        <p:spPr>
          <a:xfrm>
            <a:off x="1944688" y="2198688"/>
            <a:ext cx="5446712" cy="36988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es-AR" b="1" dirty="0">
                <a:solidFill>
                  <a:srgbClr val="FF0000"/>
                </a:solidFill>
              </a:rPr>
              <a:t> SE DISPARA LA RESPUESTA FISIOLÓGICA DEL ESTRÉS</a:t>
            </a:r>
          </a:p>
        </p:txBody>
      </p:sp>
      <p:sp>
        <p:nvSpPr>
          <p:cNvPr id="6" name="Flecha abajo 1">
            <a:extLst>
              <a:ext uri="{FF2B5EF4-FFF2-40B4-BE49-F238E27FC236}">
                <a16:creationId xmlns:a16="http://schemas.microsoft.com/office/drawing/2014/main" xmlns="" id="{FC58D6E3-47D6-4084-A51A-436F7362E568}"/>
              </a:ext>
            </a:extLst>
          </p:cNvPr>
          <p:cNvSpPr/>
          <p:nvPr/>
        </p:nvSpPr>
        <p:spPr>
          <a:xfrm>
            <a:off x="4235450" y="2763838"/>
            <a:ext cx="1025525" cy="48736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7" name="6 CuadroTexto">
            <a:extLst>
              <a:ext uri="{FF2B5EF4-FFF2-40B4-BE49-F238E27FC236}">
                <a16:creationId xmlns:a16="http://schemas.microsoft.com/office/drawing/2014/main" xmlns="" id="{7D659179-F8EB-493F-BDE2-AD1EA113889A}"/>
              </a:ext>
            </a:extLst>
          </p:cNvPr>
          <p:cNvSpPr txBox="1"/>
          <p:nvPr/>
        </p:nvSpPr>
        <p:spPr>
          <a:xfrm>
            <a:off x="2024063" y="4895850"/>
            <a:ext cx="5446712" cy="425450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s-ES" sz="2400" b="1" dirty="0">
                <a:solidFill>
                  <a:schemeClr val="tx2">
                    <a:lumMod val="50000"/>
                  </a:schemeClr>
                </a:solidFill>
              </a:rPr>
              <a:t>SE ELEVA EL NIVEL DE ANSIEDAD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Flecha abajo 1">
            <a:extLst>
              <a:ext uri="{FF2B5EF4-FFF2-40B4-BE49-F238E27FC236}">
                <a16:creationId xmlns:a16="http://schemas.microsoft.com/office/drawing/2014/main" xmlns="" id="{37E58A37-2336-421B-9EE9-A8AB1ECAAEF4}"/>
              </a:ext>
            </a:extLst>
          </p:cNvPr>
          <p:cNvSpPr/>
          <p:nvPr/>
        </p:nvSpPr>
        <p:spPr>
          <a:xfrm>
            <a:off x="4235450" y="4408488"/>
            <a:ext cx="1025525" cy="48736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9" name="Flecha abajo 1">
            <a:extLst>
              <a:ext uri="{FF2B5EF4-FFF2-40B4-BE49-F238E27FC236}">
                <a16:creationId xmlns:a16="http://schemas.microsoft.com/office/drawing/2014/main" xmlns="" id="{86F40C21-832F-4FB9-AE37-4AD0F0D7B4D4}"/>
              </a:ext>
            </a:extLst>
          </p:cNvPr>
          <p:cNvSpPr/>
          <p:nvPr/>
        </p:nvSpPr>
        <p:spPr>
          <a:xfrm>
            <a:off x="4235450" y="1558925"/>
            <a:ext cx="1025525" cy="48736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A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xmlns="" id="{5C2690B7-1CEA-4B39-9140-1963CF26F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3365500"/>
            <a:ext cx="7823200" cy="2647950"/>
          </a:xfr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s-AR" sz="2400" dirty="0">
                <a:solidFill>
                  <a:schemeClr val="accent1"/>
                </a:solidFill>
              </a:rPr>
              <a:t>	</a:t>
            </a:r>
            <a:r>
              <a:rPr lang="es-AR" sz="2400" b="1" dirty="0">
                <a:solidFill>
                  <a:schemeClr val="accent1"/>
                </a:solidFill>
              </a:rPr>
              <a:t>Para ofrecer una atención oportuna y eficaz, quienes están en la primera línea de respuesta - equipos de rescate, fuerzas de seguridad, personal de salud que trabaja en guardias y/o en el primer nivel de atención, docentes de escuelas, voluntarios, religiosos, etc.- necesitan aprehender herramientas para la protección de la salud mental y el apoyo psicosocial. </a:t>
            </a:r>
            <a:endParaRPr lang="es-AR" sz="2400" b="1" i="1" dirty="0">
              <a:solidFill>
                <a:schemeClr val="accent1"/>
              </a:solidFill>
            </a:endParaRPr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xmlns="" id="{C43026F1-F338-4C97-958E-6B206CB4F7C6}"/>
              </a:ext>
            </a:extLst>
          </p:cNvPr>
          <p:cNvSpPr/>
          <p:nvPr/>
        </p:nvSpPr>
        <p:spPr>
          <a:xfrm>
            <a:off x="898525" y="636588"/>
            <a:ext cx="7823200" cy="15081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es-AR" sz="2400" b="1" i="1" dirty="0">
                <a:solidFill>
                  <a:prstClr val="black"/>
                </a:solidFill>
              </a:rPr>
              <a:t>“</a:t>
            </a:r>
            <a:r>
              <a:rPr lang="es-AR" sz="2400" i="1" dirty="0">
                <a:solidFill>
                  <a:schemeClr val="accent1"/>
                </a:solidFill>
              </a:rPr>
              <a:t>La efectividad de un servicio de intervención en crisis aumenta de modo directo en función de su </a:t>
            </a:r>
            <a:r>
              <a:rPr lang="es-AR" sz="2400" b="1" i="1" dirty="0">
                <a:solidFill>
                  <a:srgbClr val="0070C0"/>
                </a:solidFill>
              </a:rPr>
              <a:t>proximidad tanto al tiempo como al lugar del incidente</a:t>
            </a:r>
            <a:r>
              <a:rPr lang="es-AR" sz="2400" b="1" i="1" dirty="0">
                <a:solidFill>
                  <a:prstClr val="black"/>
                </a:solidFill>
              </a:rPr>
              <a:t>” </a:t>
            </a:r>
          </a:p>
          <a:p>
            <a:pPr algn="r" eaLnBrk="0" hangingPunct="0">
              <a:defRPr/>
            </a:pPr>
            <a:r>
              <a:rPr lang="es-AR" b="1" i="1" dirty="0">
                <a:solidFill>
                  <a:schemeClr val="accent1"/>
                </a:solidFill>
              </a:rPr>
              <a:t>(Ley de </a:t>
            </a:r>
            <a:r>
              <a:rPr lang="es-AR" b="1" i="1" dirty="0" err="1">
                <a:solidFill>
                  <a:schemeClr val="accent1"/>
                </a:solidFill>
              </a:rPr>
              <a:t>Hansel</a:t>
            </a:r>
            <a:r>
              <a:rPr lang="es-AR" b="1" i="1" dirty="0">
                <a:solidFill>
                  <a:schemeClr val="accent1"/>
                </a:solidFill>
              </a:rPr>
              <a:t>, Salmon)</a:t>
            </a:r>
            <a:endParaRPr lang="es-AR" sz="2000" dirty="0">
              <a:solidFill>
                <a:schemeClr val="accent1"/>
              </a:solidFill>
            </a:endParaRPr>
          </a:p>
        </p:txBody>
      </p:sp>
      <p:sp>
        <p:nvSpPr>
          <p:cNvPr id="2" name="Flecha abajo 1">
            <a:extLst>
              <a:ext uri="{FF2B5EF4-FFF2-40B4-BE49-F238E27FC236}">
                <a16:creationId xmlns:a16="http://schemas.microsoft.com/office/drawing/2014/main" xmlns="" id="{35189344-8733-4DBD-B905-1CF7157FBCF5}"/>
              </a:ext>
            </a:extLst>
          </p:cNvPr>
          <p:cNvSpPr/>
          <p:nvPr/>
        </p:nvSpPr>
        <p:spPr>
          <a:xfrm>
            <a:off x="4159250" y="2343150"/>
            <a:ext cx="1301750" cy="97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AR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xmlns="" id="{42A8C338-D4D1-469A-9066-14240D042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484313"/>
            <a:ext cx="7705725" cy="32400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90423" algn="just">
              <a:buFont typeface="Arial" charset="0"/>
              <a:buNone/>
              <a:defRPr/>
            </a:pPr>
            <a:r>
              <a:rPr lang="es-AR" sz="2400" spc="10" dirty="0">
                <a:latin typeface="Arial"/>
                <a:cs typeface="Arial"/>
              </a:rPr>
              <a:t>Los trabajadores de SMAPS activos pueden no estar capacitados en</a:t>
            </a:r>
            <a:r>
              <a:rPr lang="es-AR" sz="2400" dirty="0">
                <a:latin typeface="Arial"/>
                <a:cs typeface="Arial"/>
              </a:rPr>
              <a:t> </a:t>
            </a:r>
            <a:r>
              <a:rPr lang="es-AR" sz="2400" spc="10" dirty="0">
                <a:latin typeface="Arial"/>
                <a:cs typeface="Arial"/>
              </a:rPr>
              <a:t>situaciones de emergencias humanitarias y catástrofes.  </a:t>
            </a:r>
          </a:p>
          <a:p>
            <a:pPr marL="190423" algn="just">
              <a:buFont typeface="Arial" charset="0"/>
              <a:buNone/>
              <a:defRPr/>
            </a:pPr>
            <a:r>
              <a:rPr lang="es-AR" sz="2400" spc="10" dirty="0">
                <a:latin typeface="Arial"/>
                <a:cs typeface="Arial"/>
              </a:rPr>
              <a:t>Brindar formación</a:t>
            </a:r>
            <a:r>
              <a:rPr lang="es-AR" sz="2400" dirty="0">
                <a:latin typeface="Arial"/>
                <a:cs typeface="Arial"/>
              </a:rPr>
              <a:t> </a:t>
            </a:r>
            <a:r>
              <a:rPr lang="es-AR" sz="2400" spc="10" dirty="0">
                <a:latin typeface="Arial"/>
                <a:cs typeface="Arial"/>
              </a:rPr>
              <a:t>y fortalecer las capacidades en enfoques de SMAPS adecuados para</a:t>
            </a:r>
            <a:r>
              <a:rPr lang="es-AR" sz="2400" dirty="0">
                <a:latin typeface="Arial"/>
                <a:cs typeface="Arial"/>
              </a:rPr>
              <a:t> </a:t>
            </a:r>
            <a:r>
              <a:rPr lang="es-AR" sz="2400" spc="10" dirty="0">
                <a:latin typeface="Arial"/>
                <a:cs typeface="Arial"/>
              </a:rPr>
              <a:t>emergencias alentará a los servicios existentes a brindar SMAPS en el</a:t>
            </a:r>
            <a:r>
              <a:rPr lang="es-AR" sz="2400" dirty="0">
                <a:latin typeface="Arial"/>
                <a:cs typeface="Arial"/>
              </a:rPr>
              <a:t> </a:t>
            </a:r>
            <a:r>
              <a:rPr lang="es-AR" sz="2400" spc="10" dirty="0">
                <a:latin typeface="Arial"/>
                <a:cs typeface="Arial"/>
              </a:rPr>
              <a:t>contexto del COVID-19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4F75CF91-4B63-4638-BAF2-56B5F38EF6D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s-AR" sz="3200" dirty="0"/>
              <a:t>El Manual Esfera, </a:t>
            </a:r>
            <a:r>
              <a:rPr lang="es-AR" sz="3200" i="1" dirty="0"/>
              <a:t>Carta Humanitaria y normas mínimas para la respuesta humanitaria</a:t>
            </a:r>
            <a:endParaRPr lang="es-AR" sz="3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0398D97F-93AD-4383-A829-2B370EEBFEFB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AR" sz="2800" dirty="0"/>
              <a:t>Conjunto de principios comunes y normas mínimas universales que guían la acción en áreas vitales de la respuesta humanitaria. </a:t>
            </a:r>
          </a:p>
          <a:p>
            <a:pPr>
              <a:buFont typeface="Arial" charset="0"/>
              <a:buChar char="•"/>
              <a:defRPr/>
            </a:pPr>
            <a:r>
              <a:rPr lang="es-AR" sz="2800" dirty="0"/>
              <a:t>Acciones Claves. “acciones claves son sugeridas para obtener el estándar mínimo. Algunas acciones no son aplicables en todos los contextos, y depende de quien las aplica poder seleccionar las acciones relevantes e identificar alternativas que resulten en el estándar encontrado” (Esfera, 2011, p. 5).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42B3CC4-5B91-483B-99C3-A458C857E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60350"/>
            <a:ext cx="8280400" cy="53292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AR" sz="1800" u="sng" dirty="0"/>
              <a:t>Acción Clave #1: </a:t>
            </a:r>
            <a:r>
              <a:rPr lang="es-AR" sz="1800" dirty="0"/>
              <a:t>Asegurar que las intervenciones se desarrollan con base en las necesidades y los recursos identificados. </a:t>
            </a:r>
          </a:p>
          <a:p>
            <a:pPr>
              <a:buFont typeface="Arial" charset="0"/>
              <a:buChar char="•"/>
              <a:defRPr/>
            </a:pPr>
            <a:endParaRPr lang="es-AR" sz="1800" dirty="0"/>
          </a:p>
          <a:p>
            <a:pPr>
              <a:buFont typeface="Arial" charset="0"/>
              <a:buChar char="•"/>
              <a:defRPr/>
            </a:pPr>
            <a:r>
              <a:rPr lang="es-AR" sz="1800" u="sng" dirty="0"/>
              <a:t>Acción Clave #2: </a:t>
            </a:r>
            <a:r>
              <a:rPr lang="es-AR" sz="1800" dirty="0"/>
              <a:t>Fortalecer las capacidades de los miembros de la comunidad, incluidas personas marginadas, a través de los mecanismos de la </a:t>
            </a:r>
            <a:r>
              <a:rPr lang="es-AR" sz="1800" dirty="0" err="1"/>
              <a:t>auto-ayuda</a:t>
            </a:r>
            <a:r>
              <a:rPr lang="es-AR" sz="1800" dirty="0"/>
              <a:t> y el apoyo mutuo. </a:t>
            </a:r>
          </a:p>
          <a:p>
            <a:pPr>
              <a:buFont typeface="Arial" charset="0"/>
              <a:buChar char="•"/>
              <a:defRPr/>
            </a:pPr>
            <a:endParaRPr lang="es-AR" sz="1800" dirty="0"/>
          </a:p>
          <a:p>
            <a:pPr>
              <a:buFont typeface="Arial" charset="0"/>
              <a:buChar char="•"/>
              <a:defRPr/>
            </a:pPr>
            <a:r>
              <a:rPr lang="es-AR" sz="1800" i="1" u="sng" dirty="0"/>
              <a:t>Acción Clave #3:</a:t>
            </a:r>
            <a:r>
              <a:rPr lang="es-AR" sz="1800" i="1" dirty="0"/>
              <a:t> Garantizar que los trabajadores de ayuda humanitaria, agentes comunitarios, equipos de respuesta (incluidos voluntarios), así como el personal de los servicios de salud estén capacitados y ofrezcan la Primera Ayuda Psicológica a las víctimas y personas con un elevado grado de sufrimiento, luego de una exposición a estresores intensos. </a:t>
            </a:r>
          </a:p>
          <a:p>
            <a:pPr>
              <a:buFont typeface="Arial" charset="0"/>
              <a:buChar char="•"/>
              <a:defRPr/>
            </a:pPr>
            <a:endParaRPr lang="es-AR" sz="1800" dirty="0"/>
          </a:p>
          <a:p>
            <a:pPr>
              <a:buFont typeface="Arial" charset="0"/>
              <a:buChar char="•"/>
              <a:defRPr/>
            </a:pPr>
            <a:r>
              <a:rPr lang="es-AR" sz="1800" i="1" u="sng" dirty="0"/>
              <a:t>Acción Clave #4: </a:t>
            </a:r>
            <a:r>
              <a:rPr lang="es-AR" sz="1800" i="1" dirty="0"/>
              <a:t>Asegurar que los equipos de salud que están actuando como primera línea de contacto con la población (atención primaria) dispongan de capacidad para identificar y manejar los problemas psicosociales y de salud mental más frecuentes; así como que los servicios especializados se fortalezcan y se acerquen a la comunidad.  </a:t>
            </a:r>
            <a:endParaRPr lang="es-AR" sz="1800" dirty="0"/>
          </a:p>
          <a:p>
            <a:pPr algn="r">
              <a:buFont typeface="Arial" charset="0"/>
              <a:buChar char="•"/>
              <a:defRPr/>
            </a:pPr>
            <a:r>
              <a:rPr lang="es-AR" sz="1800" dirty="0"/>
              <a:t>Acciones clave (Esfera, p. 61-62)</a:t>
            </a:r>
          </a:p>
          <a:p>
            <a:pPr>
              <a:buFont typeface="Arial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BB23F516-5DEF-4172-A544-81E151577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250"/>
            <a:ext cx="8147050" cy="54006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s-AR" sz="2000" u="sng" dirty="0"/>
              <a:t>Acción Clave #5: </a:t>
            </a:r>
            <a:r>
              <a:rPr lang="es-AR" sz="2000" dirty="0"/>
              <a:t>Gestionar y apoyar las medidas de seguridad; así como aquellas orientadas a satisfacer las necesidades y derechos básicos de las personas con trastornos mentales, que están internadas en instituciones.  </a:t>
            </a:r>
          </a:p>
          <a:p>
            <a:pPr>
              <a:buFont typeface="Arial" charset="0"/>
              <a:buChar char="•"/>
              <a:defRPr/>
            </a:pPr>
            <a:endParaRPr lang="es-AR" sz="2000" i="1" dirty="0"/>
          </a:p>
          <a:p>
            <a:pPr>
              <a:buFont typeface="Arial" charset="0"/>
              <a:buChar char="•"/>
              <a:defRPr/>
            </a:pPr>
            <a:r>
              <a:rPr lang="es-AR" sz="2000" i="1" u="sng" dirty="0"/>
              <a:t>Acción Clave #6: </a:t>
            </a:r>
            <a:r>
              <a:rPr lang="es-AR" sz="2000" i="1" dirty="0"/>
              <a:t>Minimizar el daño relacionado al alcohol y las drogas </a:t>
            </a:r>
            <a:endParaRPr lang="es-AR" sz="2000" dirty="0"/>
          </a:p>
          <a:p>
            <a:pPr>
              <a:buFont typeface="Arial" charset="0"/>
              <a:buChar char="•"/>
              <a:defRPr/>
            </a:pPr>
            <a:endParaRPr lang="es-AR" sz="2000" dirty="0"/>
          </a:p>
          <a:p>
            <a:pPr>
              <a:buFont typeface="Arial" charset="0"/>
              <a:buChar char="•"/>
              <a:defRPr/>
            </a:pPr>
            <a:r>
              <a:rPr lang="es-AR" sz="2000" u="sng" dirty="0"/>
              <a:t>Acción Clave #7: </a:t>
            </a:r>
            <a:r>
              <a:rPr lang="es-AR" sz="2000" dirty="0"/>
              <a:t>Como parte de una recuperación temprana, iniciar los planes para desarrollar un sistema de salud mental comunitario sostenible. </a:t>
            </a:r>
          </a:p>
          <a:p>
            <a:pPr>
              <a:buFont typeface="Arial" charset="0"/>
              <a:buChar char="•"/>
              <a:defRPr/>
            </a:pPr>
            <a:endParaRPr lang="es-AR" sz="2000" i="1" dirty="0"/>
          </a:p>
          <a:p>
            <a:pPr>
              <a:buFont typeface="Arial" charset="0"/>
              <a:buChar char="•"/>
              <a:defRPr/>
            </a:pPr>
            <a:r>
              <a:rPr lang="es-AR" sz="2000" i="1" u="sng" dirty="0"/>
              <a:t>Acción Clave #8:</a:t>
            </a:r>
            <a:r>
              <a:rPr lang="es-AR" sz="2000" i="1" dirty="0"/>
              <a:t> Contribuir a una apropiada comunicación de riesgo y gestión de la información en la respuesta a emergencias y desastres </a:t>
            </a:r>
            <a:endParaRPr lang="es-AR" sz="2000" dirty="0"/>
          </a:p>
          <a:p>
            <a:pPr>
              <a:buFont typeface="Arial" charset="0"/>
              <a:buChar char="•"/>
              <a:defRPr/>
            </a:pPr>
            <a:endParaRPr lang="es-AR" sz="2000" i="1" dirty="0"/>
          </a:p>
          <a:p>
            <a:pPr>
              <a:buFont typeface="Arial" charset="0"/>
              <a:buChar char="•"/>
              <a:defRPr/>
            </a:pPr>
            <a:r>
              <a:rPr lang="es-AR" sz="2000" i="1" u="sng" dirty="0"/>
              <a:t>Acción Clave #9:</a:t>
            </a:r>
            <a:r>
              <a:rPr lang="es-AR" sz="2000" i="1" dirty="0"/>
              <a:t> Garantizar la atención priorizada a condiciones identificadas de alto riesgo psicosocial</a:t>
            </a:r>
            <a:endParaRPr lang="es-AR" sz="2000" dirty="0"/>
          </a:p>
          <a:p>
            <a:pPr>
              <a:buFont typeface="Arial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3317761-369F-42E0-952D-BFAA45507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spc="10" dirty="0">
                <a:latin typeface="Arial"/>
                <a:cs typeface="Arial"/>
              </a:rPr>
              <a:t>Salud mental y respuestas psicosociales al COVID-19</a:t>
            </a:r>
            <a:endParaRPr lang="es-AR" dirty="0"/>
          </a:p>
        </p:txBody>
      </p:sp>
      <p:sp>
        <p:nvSpPr>
          <p:cNvPr id="4" name="text 1">
            <a:extLst>
              <a:ext uri="{FF2B5EF4-FFF2-40B4-BE49-F238E27FC236}">
                <a16:creationId xmlns:a16="http://schemas.microsoft.com/office/drawing/2014/main" xmlns="" id="{66D27774-50C8-41E0-A92A-D19607E894E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763588"/>
          </a:xfrm>
        </p:spPr>
        <p:txBody>
          <a:bodyPr lIns="0" tIns="0" rIns="0" bIns="0" rtlCol="0">
            <a:spAutoFit/>
          </a:bodyPr>
          <a:lstStyle/>
          <a:p>
            <a:pPr marL="0" algn="just">
              <a:buFont typeface="Arial" charset="0"/>
              <a:buChar char="•"/>
              <a:defRPr/>
            </a:pPr>
            <a:r>
              <a:rPr sz="900" spc="10" dirty="0">
                <a:solidFill>
                  <a:srgbClr val="36A9E1"/>
                </a:solidFill>
                <a:latin typeface="Wingdings 2"/>
                <a:cs typeface="Wingdings 2"/>
              </a:rPr>
              <a:t></a:t>
            </a:r>
            <a:r>
              <a:rPr lang="es-AR" sz="900" spc="10" dirty="0">
                <a:solidFill>
                  <a:srgbClr val="36A9E1"/>
                </a:solidFill>
                <a:latin typeface="Wingdings 2"/>
                <a:cs typeface="Wingdings 2"/>
              </a:rPr>
              <a:t> </a:t>
            </a:r>
            <a:r>
              <a:rPr sz="1400" spc="10" dirty="0">
                <a:latin typeface="Arial"/>
                <a:cs typeface="Arial"/>
              </a:rPr>
              <a:t>El constante miedo, preocupación y los factores de estrés en la </a:t>
            </a:r>
            <a:r>
              <a:rPr sz="1400" spc="10" dirty="0" err="1">
                <a:latin typeface="Arial"/>
                <a:cs typeface="Arial"/>
              </a:rPr>
              <a:t>població</a:t>
            </a:r>
            <a:r>
              <a:rPr lang="es-AR" sz="1400" spc="10" dirty="0">
                <a:latin typeface="Arial"/>
                <a:cs typeface="Arial"/>
              </a:rPr>
              <a:t>n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sz="1400" spc="10" dirty="0" err="1">
                <a:latin typeface="Arial"/>
                <a:cs typeface="Arial"/>
              </a:rPr>
              <a:t>durante</a:t>
            </a:r>
            <a:r>
              <a:rPr sz="1400" spc="10" dirty="0">
                <a:latin typeface="Arial"/>
                <a:cs typeface="Arial"/>
              </a:rPr>
              <a:t> el brote de COVID-19 pueden tener consecuencias a largo </a:t>
            </a:r>
            <a:r>
              <a:rPr sz="1400" spc="10" dirty="0" err="1">
                <a:latin typeface="Arial"/>
                <a:cs typeface="Arial"/>
              </a:rPr>
              <a:t>plazo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10" dirty="0" err="1">
                <a:latin typeface="Arial"/>
                <a:cs typeface="Arial"/>
              </a:rPr>
              <a:t>en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sz="1400" spc="10" dirty="0">
                <a:latin typeface="Arial"/>
                <a:cs typeface="Arial"/>
              </a:rPr>
              <a:t>las comunidades y </a:t>
            </a:r>
            <a:r>
              <a:rPr sz="1400" spc="10" dirty="0" err="1">
                <a:latin typeface="Arial"/>
                <a:cs typeface="Arial"/>
              </a:rPr>
              <a:t>familias</a:t>
            </a:r>
            <a:r>
              <a:rPr sz="900" spc="10" dirty="0">
                <a:latin typeface="Arial"/>
                <a:cs typeface="Arial"/>
              </a:rPr>
              <a:t>:</a:t>
            </a:r>
            <a:endParaRPr lang="es-AR" sz="900" spc="10" dirty="0">
              <a:latin typeface="Arial"/>
              <a:cs typeface="Arial"/>
            </a:endParaRPr>
          </a:p>
          <a:p>
            <a:pPr marL="0" algn="just">
              <a:buFont typeface="Arial" charset="0"/>
              <a:buChar char="•"/>
              <a:defRPr/>
            </a:pPr>
            <a:endParaRPr lang="es-AR" sz="900" spc="10" dirty="0">
              <a:latin typeface="Arial"/>
              <a:cs typeface="Arial"/>
            </a:endParaRPr>
          </a:p>
          <a:p>
            <a:pPr marL="0" algn="just">
              <a:buFont typeface="Arial" charset="0"/>
              <a:buChar char="•"/>
              <a:defRPr/>
            </a:pPr>
            <a:endParaRPr sz="900" dirty="0">
              <a:latin typeface="Arial"/>
              <a:cs typeface="Arial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D292D0F8-B192-44FF-A6C7-7F12B0EAA404}"/>
              </a:ext>
            </a:extLst>
          </p:cNvPr>
          <p:cNvSpPr/>
          <p:nvPr/>
        </p:nvSpPr>
        <p:spPr>
          <a:xfrm>
            <a:off x="622300" y="1916113"/>
            <a:ext cx="8064500" cy="43100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0195" eaLnBrk="0" hangingPunct="0">
              <a:defRPr/>
            </a:pPr>
            <a:endParaRPr lang="es-AR" sz="1400" dirty="0">
              <a:latin typeface="Arial"/>
              <a:cs typeface="Arial"/>
            </a:endParaRPr>
          </a:p>
          <a:p>
            <a:pPr marL="190195" eaLnBrk="0" hangingPunct="0">
              <a:defRPr/>
            </a:pPr>
            <a:r>
              <a:rPr lang="es-AR" sz="1400" spc="10" dirty="0" err="1">
                <a:latin typeface="Wingdings 2"/>
                <a:cs typeface="Wingdings 2"/>
              </a:rPr>
              <a:t>y</a:t>
            </a:r>
            <a:r>
              <a:rPr lang="es-AR" sz="1400" spc="10" dirty="0" err="1">
                <a:latin typeface="Arial"/>
                <a:cs typeface="Arial"/>
              </a:rPr>
              <a:t>Deterioro</a:t>
            </a:r>
            <a:r>
              <a:rPr lang="es-AR" sz="1400" spc="10" dirty="0">
                <a:latin typeface="Arial"/>
                <a:cs typeface="Arial"/>
              </a:rPr>
              <a:t> de las redes sociales, las dinámicas y economías locales</a:t>
            </a:r>
            <a:endParaRPr lang="es-AR" sz="1400" dirty="0">
              <a:latin typeface="Arial"/>
              <a:cs typeface="Arial"/>
            </a:endParaRPr>
          </a:p>
          <a:p>
            <a:pPr marL="190195" eaLnBrk="0" hangingPunct="0">
              <a:defRPr/>
            </a:pPr>
            <a:endParaRPr lang="es-AR" sz="1400" spc="10" dirty="0">
              <a:latin typeface="Arial"/>
              <a:cs typeface="Arial"/>
            </a:endParaRPr>
          </a:p>
          <a:p>
            <a:pPr marL="190309" eaLnBrk="0" hangingPunct="0">
              <a:defRPr/>
            </a:pPr>
            <a:r>
              <a:rPr lang="es-AR" sz="1400" spc="10" dirty="0" err="1">
                <a:latin typeface="Wingdings 2"/>
                <a:cs typeface="Wingdings 2"/>
              </a:rPr>
              <a:t>y</a:t>
            </a:r>
            <a:r>
              <a:rPr lang="es-AR" sz="1400" spc="10" dirty="0" err="1">
                <a:latin typeface="Arial"/>
                <a:cs typeface="Arial"/>
              </a:rPr>
              <a:t>Estigma</a:t>
            </a:r>
            <a:r>
              <a:rPr lang="es-AR" sz="1400" spc="10" dirty="0">
                <a:latin typeface="Arial"/>
                <a:cs typeface="Arial"/>
              </a:rPr>
              <a:t> hacia los pacientes sobrevivientes que lleve al rechazo por parte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lang="es-AR" sz="1400" spc="10" dirty="0">
                <a:latin typeface="Arial"/>
                <a:cs typeface="Arial"/>
              </a:rPr>
              <a:t>de las comunidades.</a:t>
            </a:r>
          </a:p>
          <a:p>
            <a:pPr marL="190309" eaLnBrk="0" hangingPunct="0">
              <a:defRPr/>
            </a:pPr>
            <a:endParaRPr lang="es-AR" sz="1400" spc="10" dirty="0">
              <a:latin typeface="Arial"/>
              <a:cs typeface="Arial"/>
            </a:endParaRPr>
          </a:p>
          <a:p>
            <a:pPr marL="190309" eaLnBrk="0" hangingPunct="0">
              <a:defRPr/>
            </a:pPr>
            <a:r>
              <a:rPr lang="es-AR" sz="1400" spc="10" dirty="0" err="1">
                <a:latin typeface="Wingdings 2"/>
                <a:cs typeface="Wingdings 2"/>
              </a:rPr>
              <a:t>y</a:t>
            </a:r>
            <a:r>
              <a:rPr lang="es-AR" sz="1400" spc="10" dirty="0" err="1">
                <a:latin typeface="Arial"/>
                <a:cs typeface="Arial"/>
              </a:rPr>
              <a:t>Posible</a:t>
            </a:r>
            <a:r>
              <a:rPr lang="es-AR" sz="1400" spc="10" dirty="0">
                <a:latin typeface="Arial"/>
                <a:cs typeface="Arial"/>
              </a:rPr>
              <a:t> enojo y agresión contra el gobierno y los trabajadores de primera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lang="es-AR" sz="1400" spc="10" dirty="0">
                <a:latin typeface="Arial"/>
                <a:cs typeface="Arial"/>
              </a:rPr>
              <a:t>línea</a:t>
            </a:r>
          </a:p>
          <a:p>
            <a:pPr marL="190309" eaLnBrk="0" hangingPunct="0">
              <a:defRPr/>
            </a:pPr>
            <a:endParaRPr lang="es-AR" sz="1400" spc="10" dirty="0">
              <a:latin typeface="Arial"/>
              <a:cs typeface="Arial"/>
            </a:endParaRPr>
          </a:p>
          <a:p>
            <a:pPr marL="190309" eaLnBrk="0" hangingPunct="0">
              <a:defRPr/>
            </a:pPr>
            <a:r>
              <a:rPr lang="es-AR" sz="1400" spc="10" dirty="0" err="1">
                <a:latin typeface="Wingdings 2"/>
                <a:cs typeface="Wingdings 2"/>
              </a:rPr>
              <a:t>y</a:t>
            </a:r>
            <a:r>
              <a:rPr lang="es-AR" sz="1400" spc="10" dirty="0" err="1">
                <a:latin typeface="Arial"/>
                <a:cs typeface="Arial"/>
              </a:rPr>
              <a:t>Posible</a:t>
            </a:r>
            <a:r>
              <a:rPr lang="es-AR" sz="1400" spc="10" dirty="0">
                <a:latin typeface="Arial"/>
                <a:cs typeface="Arial"/>
              </a:rPr>
              <a:t> falta de confianza en la información que brinden el gobierno y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lang="es-AR" sz="1400" spc="10" dirty="0">
                <a:latin typeface="Arial"/>
                <a:cs typeface="Arial"/>
              </a:rPr>
              <a:t>otras autoridades</a:t>
            </a:r>
          </a:p>
          <a:p>
            <a:pPr marL="190309" eaLnBrk="0" hangingPunct="0">
              <a:defRPr/>
            </a:pPr>
            <a:endParaRPr lang="es-AR" sz="1400" spc="10" dirty="0">
              <a:latin typeface="Arial"/>
              <a:cs typeface="Arial"/>
            </a:endParaRPr>
          </a:p>
          <a:p>
            <a:pPr marL="190309" eaLnBrk="0" hangingPunct="0">
              <a:defRPr/>
            </a:pPr>
            <a:r>
              <a:rPr lang="es-AR" sz="1400" spc="10" dirty="0" err="1">
                <a:latin typeface="Wingdings 2"/>
                <a:cs typeface="Wingdings 2"/>
              </a:rPr>
              <a:t>y</a:t>
            </a:r>
            <a:r>
              <a:rPr lang="es-AR" sz="1400" spc="10" dirty="0" err="1">
                <a:latin typeface="Arial"/>
                <a:cs typeface="Arial"/>
              </a:rPr>
              <a:t>Recaídas</a:t>
            </a:r>
            <a:r>
              <a:rPr lang="es-AR" sz="1400" spc="10" dirty="0">
                <a:latin typeface="Arial"/>
                <a:cs typeface="Arial"/>
              </a:rPr>
              <a:t> y otras consecuencias negativas en personas con trastornos de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lang="es-AR" sz="1400" spc="10" dirty="0">
                <a:latin typeface="Arial"/>
                <a:cs typeface="Arial"/>
              </a:rPr>
              <a:t>la salud mental y abuso de sustancias existentes o en desarrollo, debido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lang="es-AR" sz="1400" spc="10" dirty="0">
                <a:latin typeface="Arial"/>
                <a:cs typeface="Arial"/>
              </a:rPr>
              <a:t>a que evitan concurrir a centros de salud o no pueden acceder a sus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lang="es-AR" sz="1400" spc="10" dirty="0">
                <a:latin typeface="Arial"/>
                <a:cs typeface="Arial"/>
              </a:rPr>
              <a:t>cuidadores profesionales</a:t>
            </a:r>
          </a:p>
          <a:p>
            <a:pPr marL="190309" eaLnBrk="0" hangingPunct="0">
              <a:defRPr/>
            </a:pPr>
            <a:endParaRPr lang="es-AR" sz="1400" spc="10" dirty="0">
              <a:latin typeface="Arial"/>
              <a:cs typeface="Arial"/>
            </a:endParaRPr>
          </a:p>
          <a:p>
            <a:pPr marL="190309" eaLnBrk="0" hangingPunct="0">
              <a:defRPr/>
            </a:pPr>
            <a:endParaRPr lang="es-AR" sz="1400" dirty="0">
              <a:latin typeface="Arial"/>
              <a:cs typeface="Arial"/>
            </a:endParaRPr>
          </a:p>
          <a:p>
            <a:pPr marL="190309" eaLnBrk="0" hangingPunct="0">
              <a:defRPr/>
            </a:pPr>
            <a:r>
              <a:rPr lang="es-AR" sz="1400" spc="10" dirty="0">
                <a:solidFill>
                  <a:srgbClr val="36A9E1"/>
                </a:solidFill>
                <a:latin typeface="Wingdings 2"/>
                <a:cs typeface="Wingdings 2"/>
              </a:rPr>
              <a:t> </a:t>
            </a:r>
            <a:r>
              <a:rPr lang="es-AR" sz="1400" spc="10" dirty="0">
                <a:latin typeface="Arial"/>
                <a:cs typeface="Arial"/>
              </a:rPr>
              <a:t>Algunos de estos miedos y reacciones surgen de peligros reales, pero muchas reacciones y comportamientos emergen también de la falta de conocimiento, los rumores y la información falsa .</a:t>
            </a:r>
            <a:endParaRPr lang="es-AR" sz="1400" dirty="0">
              <a:latin typeface="Arial"/>
              <a:cs typeface="Arial"/>
            </a:endParaRPr>
          </a:p>
          <a:p>
            <a:pPr marL="190309" eaLnBrk="0" hangingPunct="0">
              <a:defRPr/>
            </a:pPr>
            <a:endParaRPr lang="es-AR" sz="1100" dirty="0">
              <a:latin typeface="Arial"/>
              <a:cs typeface="Arial"/>
            </a:endParaRPr>
          </a:p>
          <a:p>
            <a:pPr eaLnBrk="0" hangingPunct="0">
              <a:defRPr/>
            </a:pPr>
            <a:endParaRPr lang="es-AR" sz="1100" dirty="0">
              <a:latin typeface="Arial"/>
              <a:cs typeface="Arial"/>
            </a:endParaRPr>
          </a:p>
        </p:txBody>
      </p:sp>
      <p:pic>
        <p:nvPicPr>
          <p:cNvPr id="36869" name="Imagen 3">
            <a:extLst>
              <a:ext uri="{FF2B5EF4-FFF2-40B4-BE49-F238E27FC236}">
                <a16:creationId xmlns:a16="http://schemas.microsoft.com/office/drawing/2014/main" xmlns="" id="{C9FDE09B-F2CD-4CD6-984F-C132AA348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654675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>
            <a:extLst>
              <a:ext uri="{FF2B5EF4-FFF2-40B4-BE49-F238E27FC236}">
                <a16:creationId xmlns:a16="http://schemas.microsoft.com/office/drawing/2014/main" xmlns="" id="{C3930764-8786-4D97-913E-4B78419E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altLang="en-US"/>
              <a:t>ESTIGMA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2FC1846-7BFA-41D2-83D0-45F3D0540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1495425"/>
            <a:ext cx="8229600" cy="4525963"/>
          </a:xfrm>
        </p:spPr>
        <p:txBody>
          <a:bodyPr/>
          <a:lstStyle/>
          <a:p>
            <a:pPr algn="just">
              <a:buFont typeface="Arial" charset="0"/>
              <a:buChar char="•"/>
              <a:defRPr/>
            </a:pPr>
            <a:r>
              <a:rPr lang="es-AR" sz="2000" spc="10" dirty="0">
                <a:solidFill>
                  <a:srgbClr val="36A9E1"/>
                </a:solidFill>
                <a:latin typeface="Wingdings 2"/>
                <a:cs typeface="Wingdings 2"/>
              </a:rPr>
              <a:t> </a:t>
            </a:r>
            <a:r>
              <a:rPr lang="es-AR" sz="2000" spc="10" dirty="0">
                <a:latin typeface="Arial"/>
                <a:cs typeface="Arial"/>
              </a:rPr>
              <a:t>Puede haber estigma y discriminación social en relación con el COVID-19, que incluya a las personas infectadas, sus familiares y los trabajadores de la salud, así como otros trabajadores de primera línea. </a:t>
            </a:r>
          </a:p>
          <a:p>
            <a:pPr algn="just">
              <a:buFont typeface="Arial" charset="0"/>
              <a:buChar char="•"/>
              <a:defRPr/>
            </a:pPr>
            <a:r>
              <a:rPr lang="es-AR" sz="2000" spc="10" dirty="0">
                <a:latin typeface="Arial"/>
                <a:cs typeface="Arial"/>
              </a:rPr>
              <a:t>Se deben tomar medidas para abordar el estigma y la discriminación en todas las etapas de la respuesta de emergencia al COVID-19. </a:t>
            </a:r>
          </a:p>
          <a:p>
            <a:pPr algn="just">
              <a:buFont typeface="Arial" charset="0"/>
              <a:buChar char="•"/>
              <a:defRPr/>
            </a:pPr>
            <a:r>
              <a:rPr lang="es-AR" sz="2000" spc="10" dirty="0">
                <a:latin typeface="Arial"/>
                <a:cs typeface="Arial"/>
              </a:rPr>
              <a:t>Se debe tener cuidado de promover la integración de las personas que se vieron afectadas por el COVID-19 sin hacer foco excesivamente en ellas</a:t>
            </a:r>
            <a:endParaRPr lang="es-AR" sz="2000" dirty="0"/>
          </a:p>
        </p:txBody>
      </p:sp>
      <p:pic>
        <p:nvPicPr>
          <p:cNvPr id="37892" name="Imagen 3">
            <a:extLst>
              <a:ext uri="{FF2B5EF4-FFF2-40B4-BE49-F238E27FC236}">
                <a16:creationId xmlns:a16="http://schemas.microsoft.com/office/drawing/2014/main" xmlns="" id="{63BD0009-1315-433A-A4FE-09F2AFBBD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373688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D22405E-3BE5-412C-8B78-4E44F1CE9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888"/>
            <a:ext cx="8229600" cy="4979987"/>
          </a:xfrm>
        </p:spPr>
        <p:txBody>
          <a:bodyPr/>
          <a:lstStyle/>
          <a:p>
            <a:pPr marL="114">
              <a:buFont typeface="Arial" charset="0"/>
              <a:buChar char="•"/>
              <a:defRPr/>
            </a:pPr>
            <a:endParaRPr lang="es-AR" dirty="0">
              <a:latin typeface="Arial"/>
              <a:cs typeface="Arial"/>
            </a:endParaRPr>
          </a:p>
          <a:p>
            <a:pPr marL="0" indent="0">
              <a:buFont typeface="Arial" charset="0"/>
              <a:buNone/>
              <a:defRPr/>
            </a:pPr>
            <a:r>
              <a:rPr lang="es-AR" sz="2400" spc="10" dirty="0">
                <a:latin typeface="Arial"/>
                <a:cs typeface="Arial"/>
              </a:rPr>
              <a:t>Los enfoques de SMAPS deben evolucionar y adaptarse a las necesidades</a:t>
            </a:r>
            <a:r>
              <a:rPr lang="es-AR" sz="2400" dirty="0">
                <a:latin typeface="Arial"/>
                <a:cs typeface="Arial"/>
              </a:rPr>
              <a:t> </a:t>
            </a:r>
            <a:r>
              <a:rPr lang="es-AR" sz="2400" spc="10" dirty="0">
                <a:latin typeface="Arial"/>
                <a:cs typeface="Arial"/>
              </a:rPr>
              <a:t>de cada población afectada por el COVID-19 y a los distintos momentos del brote. (Es decir, antes, durante y después de altas tasas de infección).</a:t>
            </a:r>
            <a:endParaRPr lang="es-AR" sz="2400" spc="10" dirty="0">
              <a:latin typeface="Wingdings 2"/>
              <a:cs typeface="Wingdings 2"/>
            </a:endParaRPr>
          </a:p>
          <a:p>
            <a:pPr marL="0">
              <a:buFont typeface="Arial" charset="0"/>
              <a:buChar char="•"/>
              <a:defRPr/>
            </a:pPr>
            <a:endParaRPr lang="es-AR" sz="2400" spc="10" dirty="0">
              <a:latin typeface="Arial"/>
              <a:cs typeface="Arial"/>
            </a:endParaRPr>
          </a:p>
          <a:p>
            <a:pPr marL="0">
              <a:buFont typeface="Arial" charset="0"/>
              <a:buChar char="•"/>
              <a:defRPr/>
            </a:pPr>
            <a:r>
              <a:rPr lang="es-AR" sz="2400" spc="10" dirty="0">
                <a:latin typeface="Arial"/>
                <a:cs typeface="Arial"/>
              </a:rPr>
              <a:t>La preparación mejorará y acelerará en forma considerable la respuesta</a:t>
            </a:r>
            <a:r>
              <a:rPr lang="es-AR" sz="2400" dirty="0">
                <a:latin typeface="Arial"/>
                <a:cs typeface="Arial"/>
              </a:rPr>
              <a:t> </a:t>
            </a:r>
            <a:r>
              <a:rPr lang="es-AR" sz="2400" spc="10" dirty="0">
                <a:latin typeface="Arial"/>
                <a:cs typeface="Arial"/>
              </a:rPr>
              <a:t>ante el inicio de un brote. Los países donde aún no se haya extendido la</a:t>
            </a:r>
            <a:r>
              <a:rPr lang="es-AR" sz="2400" dirty="0">
                <a:latin typeface="Arial"/>
                <a:cs typeface="Arial"/>
              </a:rPr>
              <a:t> </a:t>
            </a:r>
            <a:r>
              <a:rPr lang="es-AR" sz="2400" spc="10" dirty="0">
                <a:latin typeface="Arial"/>
                <a:cs typeface="Arial"/>
              </a:rPr>
              <a:t>epidemia deben preparar una posible respuesta de SMAPS.  </a:t>
            </a:r>
          </a:p>
          <a:p>
            <a:pPr marL="0">
              <a:buFont typeface="Arial" charset="0"/>
              <a:buChar char="•"/>
              <a:defRPr/>
            </a:pPr>
            <a:endParaRPr lang="es-AR" sz="2400" spc="10" dirty="0">
              <a:latin typeface="Arial"/>
              <a:cs typeface="Arial"/>
            </a:endParaRPr>
          </a:p>
          <a:p>
            <a:pPr marL="0">
              <a:buFont typeface="Arial" charset="0"/>
              <a:buChar char="•"/>
              <a:defRPr/>
            </a:pPr>
            <a:r>
              <a:rPr lang="es-AR" sz="2400" spc="10" dirty="0">
                <a:latin typeface="Arial"/>
                <a:cs typeface="Arial"/>
              </a:rPr>
              <a:t>Esos países</a:t>
            </a:r>
            <a:r>
              <a:rPr lang="es-AR" sz="2400" dirty="0">
                <a:latin typeface="Arial"/>
                <a:cs typeface="Arial"/>
              </a:rPr>
              <a:t> </a:t>
            </a:r>
            <a:r>
              <a:rPr lang="es-AR" sz="2400" spc="10" dirty="0">
                <a:latin typeface="Arial"/>
                <a:cs typeface="Arial"/>
              </a:rPr>
              <a:t>deben utilizar la respuesta actual al brote del COVID-19 y la labor de</a:t>
            </a:r>
            <a:r>
              <a:rPr lang="es-AR" sz="2400" dirty="0">
                <a:latin typeface="Arial"/>
                <a:cs typeface="Arial"/>
              </a:rPr>
              <a:t> </a:t>
            </a:r>
            <a:r>
              <a:rPr lang="es-AR" sz="2400" spc="10" dirty="0">
                <a:latin typeface="Arial"/>
                <a:cs typeface="Arial"/>
              </a:rPr>
              <a:t>SMAPS realizada durante brotes anteriores para orientar su preparación.</a:t>
            </a:r>
            <a:endParaRPr lang="es-AR" sz="2400" dirty="0">
              <a:latin typeface="Arial"/>
              <a:cs typeface="Arial"/>
            </a:endParaRPr>
          </a:p>
          <a:p>
            <a:pPr>
              <a:buFont typeface="Arial" charset="0"/>
              <a:buChar char="•"/>
              <a:defRPr/>
            </a:pPr>
            <a:endParaRPr lang="es-A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Marcador de contenido 2">
            <a:extLst>
              <a:ext uri="{FF2B5EF4-FFF2-40B4-BE49-F238E27FC236}">
                <a16:creationId xmlns:a16="http://schemas.microsoft.com/office/drawing/2014/main" xmlns="" id="{98B0CAE7-2173-4DCE-A6E3-2BE517743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476250"/>
            <a:ext cx="8229600" cy="5002213"/>
          </a:xfrm>
        </p:spPr>
        <p:txBody>
          <a:bodyPr/>
          <a:lstStyle/>
          <a:p>
            <a:r>
              <a:rPr lang="es-AR" altLang="en-US" sz="2000"/>
              <a:t>Dice la O.N.U. “</a:t>
            </a:r>
            <a:r>
              <a:rPr lang="es-AR" altLang="en-US" sz="2000" i="1"/>
              <a:t>La prevención de los desastres comienza con la información”. </a:t>
            </a:r>
            <a:r>
              <a:rPr lang="es-AR" altLang="en-US" sz="2000"/>
              <a:t>Las acciones de comunicación y el manejo adecuado de la información juegan un papel clave en todo el proceso de gestión y reducción de riesgos ante desastres o emergencias.</a:t>
            </a:r>
          </a:p>
          <a:p>
            <a:pPr>
              <a:buFont typeface="Arial" panose="020B0604020202020204" pitchFamily="34" charset="0"/>
              <a:buNone/>
            </a:pPr>
            <a:endParaRPr lang="es-AR" altLang="en-US" sz="2000"/>
          </a:p>
          <a:p>
            <a:r>
              <a:rPr lang="es-AR" altLang="en-US" sz="2000"/>
              <a:t>“Los desastres pueden reducirse considerablemente si la gente se mantiene informada sobre las medidas que puede tomar para reducir su vulnerabilidad y si se mantiene motivada para actuar”. Marco de Hyogo .</a:t>
            </a:r>
          </a:p>
          <a:p>
            <a:pPr>
              <a:buFont typeface="Arial" panose="020B0604020202020204" pitchFamily="34" charset="0"/>
              <a:buNone/>
            </a:pPr>
            <a:endParaRPr lang="es-AR" altLang="en-US" sz="2000"/>
          </a:p>
          <a:p>
            <a:r>
              <a:rPr lang="es-AR" altLang="en-US" sz="2000"/>
              <a:t>Está claramente establecido que para la adecuada gestión de una situación crítica, cuanto más en una pandemia, el manejo de la información y la comunicación serán un insumo clave. </a:t>
            </a:r>
          </a:p>
          <a:p>
            <a:pPr>
              <a:buFont typeface="Arial" panose="020B0604020202020204" pitchFamily="34" charset="0"/>
              <a:buNone/>
            </a:pPr>
            <a:endParaRPr lang="es-AR" altLang="en-US" sz="2000"/>
          </a:p>
          <a:p>
            <a:r>
              <a:rPr lang="es-AR" altLang="en-US" sz="2000"/>
              <a:t>Pensemos en la respuesta al estrés que se dispara frente a la incertidumbre o la falta de información.</a:t>
            </a:r>
          </a:p>
          <a:p>
            <a:endParaRPr lang="es-AR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E6150DB4-775D-4743-B390-0AF55FF85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738" y="1916113"/>
            <a:ext cx="7200900" cy="6238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AR" sz="3600" b="1" dirty="0"/>
              <a:t>Grupos de mayor vulnerabilidad</a:t>
            </a:r>
          </a:p>
        </p:txBody>
      </p:sp>
      <p:pic>
        <p:nvPicPr>
          <p:cNvPr id="40963" name="Imagen 5">
            <a:extLst>
              <a:ext uri="{FF2B5EF4-FFF2-40B4-BE49-F238E27FC236}">
                <a16:creationId xmlns:a16="http://schemas.microsoft.com/office/drawing/2014/main" xmlns="" id="{1EF34ABA-B28B-499F-A703-257BA7653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554288"/>
            <a:ext cx="8116888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CuadroTexto 6">
            <a:extLst>
              <a:ext uri="{FF2B5EF4-FFF2-40B4-BE49-F238E27FC236}">
                <a16:creationId xmlns:a16="http://schemas.microsoft.com/office/drawing/2014/main" xmlns="" id="{15D1042D-D9C8-48FB-BB8A-58B17D416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750" y="5589588"/>
            <a:ext cx="6191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AR" altLang="en-US" sz="1200"/>
              <a:t>OPS (2010). Apoyo Psicosocial en emergencias y desastres. Guía para equipos de respuesta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E893016D-6842-4FB3-B5DE-102B6CFEC88C}"/>
              </a:ext>
            </a:extLst>
          </p:cNvPr>
          <p:cNvSpPr txBox="1"/>
          <p:nvPr/>
        </p:nvSpPr>
        <p:spPr>
          <a:xfrm>
            <a:off x="871538" y="261938"/>
            <a:ext cx="7885112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AR" sz="2200" b="1" dirty="0"/>
              <a:t>Al llegar al escenario del IC, realizar una primera evaluación de la situación (</a:t>
            </a:r>
            <a:r>
              <a:rPr lang="es-AR" sz="2200" b="1" dirty="0" err="1"/>
              <a:t>ej</a:t>
            </a:r>
            <a:r>
              <a:rPr lang="es-AR" sz="2200" b="1" dirty="0"/>
              <a:t>: EDAN SM), que permita diseñar las intervenciones fijando prioridades, según las necesidades relevadas y los recursos disponibles en SMAPS.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2">
            <a:extLst>
              <a:ext uri="{FF2B5EF4-FFF2-40B4-BE49-F238E27FC236}">
                <a16:creationId xmlns:a16="http://schemas.microsoft.com/office/drawing/2014/main" xmlns="" id="{80318990-54C0-4626-92EA-67C85302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altLang="en-US"/>
              <a:t>P.A.P. Primera ayuda Psicológica</a:t>
            </a:r>
          </a:p>
        </p:txBody>
      </p:sp>
      <p:sp>
        <p:nvSpPr>
          <p:cNvPr id="41987" name="Marcador de contenido 3">
            <a:extLst>
              <a:ext uri="{FF2B5EF4-FFF2-40B4-BE49-F238E27FC236}">
                <a16:creationId xmlns:a16="http://schemas.microsoft.com/office/drawing/2014/main" xmlns="" id="{9488B32E-7032-4BA3-BF8C-1E9929134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850"/>
          </a:xfrm>
        </p:spPr>
        <p:txBody>
          <a:bodyPr/>
          <a:lstStyle/>
          <a:p>
            <a:r>
              <a:rPr lang="es-AR" altLang="en-US"/>
              <a:t> </a:t>
            </a:r>
            <a:r>
              <a:rPr lang="es-AR" altLang="en-US" sz="2800"/>
              <a:t>“Esta guía trata de la </a:t>
            </a:r>
            <a:r>
              <a:rPr lang="es-AR" altLang="en-US" sz="2800" b="1"/>
              <a:t>primera ayuda psicológica, </a:t>
            </a:r>
            <a:r>
              <a:rPr lang="es-AR" altLang="en-US" sz="2800"/>
              <a:t>un modo práctico y humano para ayudar y apoyar a nuestros semejantes en graves situaciones de crisis. </a:t>
            </a:r>
          </a:p>
          <a:p>
            <a:r>
              <a:rPr lang="es-AR" altLang="en-US" sz="2800"/>
              <a:t>Se ha pensado para personas que tienen la posibilidad de ayudar a otras que han experimentado un hecho extremadamente angustiante. Proporciona un marco de trabajo para apoyar a las personas respetando su dignidad, cultura y capacidades</a:t>
            </a:r>
            <a:r>
              <a:rPr lang="es-AR" altLang="en-US"/>
              <a:t>”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19BD6270-A40E-4DC0-A010-8DD0D7686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1052513"/>
            <a:ext cx="8982075" cy="44275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40CF93-755C-4245-9ECF-367976106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sz="2800" spc="10" dirty="0">
                <a:latin typeface="Arial"/>
                <a:cs typeface="Arial"/>
              </a:rPr>
              <a:t/>
            </a:r>
            <a:br>
              <a:rPr lang="es-AR" sz="2800" spc="10" dirty="0">
                <a:latin typeface="Arial"/>
                <a:cs typeface="Arial"/>
              </a:rPr>
            </a:br>
            <a:r>
              <a:rPr lang="es-AR" sz="2800" spc="10" dirty="0">
                <a:latin typeface="Arial"/>
                <a:cs typeface="Arial"/>
              </a:rPr>
              <a:t>Principios generales para una respuesta de SMAPS al COVID-19</a:t>
            </a:r>
            <a:r>
              <a:rPr lang="es-AR" sz="4000" dirty="0">
                <a:latin typeface="Arial"/>
                <a:cs typeface="Arial"/>
              </a:rPr>
              <a:t/>
            </a:r>
            <a:br>
              <a:rPr lang="es-AR" sz="4000" dirty="0">
                <a:latin typeface="Arial"/>
                <a:cs typeface="Arial"/>
              </a:rPr>
            </a:br>
            <a:endParaRPr lang="es-AR" dirty="0"/>
          </a:p>
        </p:txBody>
      </p:sp>
      <p:sp>
        <p:nvSpPr>
          <p:cNvPr id="4" name="text 1">
            <a:extLst>
              <a:ext uri="{FF2B5EF4-FFF2-40B4-BE49-F238E27FC236}">
                <a16:creationId xmlns:a16="http://schemas.microsoft.com/office/drawing/2014/main" xmlns="" id="{FB87077C-9669-4952-B52F-AB4FEDF7CEF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36550" y="3141663"/>
            <a:ext cx="8245475" cy="21542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>
            <a:spAutoFit/>
          </a:bodyPr>
          <a:lstStyle/>
          <a:p>
            <a:pPr marL="0">
              <a:buFont typeface="Arial" charset="0"/>
              <a:buChar char="•"/>
              <a:defRPr/>
            </a:pPr>
            <a:r>
              <a:rPr sz="2800" spc="10" dirty="0" err="1">
                <a:latin typeface="Arial"/>
                <a:cs typeface="Arial"/>
              </a:rPr>
              <a:t>Fortalecer</a:t>
            </a:r>
            <a:r>
              <a:rPr sz="2800" spc="10" dirty="0">
                <a:latin typeface="Arial"/>
                <a:cs typeface="Arial"/>
              </a:rPr>
              <a:t> la SMAPS en la respuesta al </a:t>
            </a:r>
            <a:endParaRPr lang="es-AR" sz="2800" spc="10" dirty="0">
              <a:latin typeface="Arial"/>
              <a:cs typeface="Arial"/>
            </a:endParaRPr>
          </a:p>
          <a:p>
            <a:pPr marL="0">
              <a:buFont typeface="Arial" charset="0"/>
              <a:buNone/>
              <a:defRPr/>
            </a:pPr>
            <a:r>
              <a:rPr lang="es-AR" sz="2800" spc="10" dirty="0">
                <a:latin typeface="Arial"/>
                <a:cs typeface="Arial"/>
              </a:rPr>
              <a:t>   </a:t>
            </a:r>
            <a:r>
              <a:rPr sz="2800" spc="10" dirty="0">
                <a:latin typeface="Arial"/>
                <a:cs typeface="Arial"/>
              </a:rPr>
              <a:t>COVID-</a:t>
            </a:r>
            <a:r>
              <a:rPr lang="es-AR" sz="2800" spc="10" dirty="0">
                <a:latin typeface="Arial"/>
                <a:cs typeface="Arial"/>
              </a:rPr>
              <a:t>1</a:t>
            </a:r>
            <a:r>
              <a:rPr sz="2800" spc="10" dirty="0">
                <a:latin typeface="Arial"/>
                <a:cs typeface="Arial"/>
              </a:rPr>
              <a:t>9</a:t>
            </a:r>
            <a:endParaRPr lang="es-AR" sz="2800" spc="10" dirty="0">
              <a:latin typeface="Arial"/>
              <a:cs typeface="Arial"/>
            </a:endParaRPr>
          </a:p>
          <a:p>
            <a:pPr marL="190423">
              <a:buFont typeface="Arial" charset="0"/>
              <a:buChar char="•"/>
              <a:defRPr/>
            </a:pPr>
            <a:r>
              <a:rPr lang="es-AR" sz="2800" spc="10" dirty="0">
                <a:latin typeface="Arial"/>
                <a:cs typeface="Arial"/>
              </a:rPr>
              <a:t>La SMAPS debe ser un componente fundamental de cualquier respuesta</a:t>
            </a:r>
            <a:r>
              <a:rPr lang="es-AR" sz="2800" dirty="0">
                <a:latin typeface="Arial"/>
                <a:cs typeface="Arial"/>
              </a:rPr>
              <a:t> </a:t>
            </a:r>
            <a:r>
              <a:rPr lang="es-AR" sz="2800" spc="10" dirty="0">
                <a:latin typeface="Arial"/>
                <a:cs typeface="Arial"/>
              </a:rPr>
              <a:t>de salud.</a:t>
            </a:r>
          </a:p>
          <a:p>
            <a:pPr marL="0" indent="0">
              <a:buFont typeface="Arial" charset="0"/>
              <a:buNone/>
              <a:defRPr/>
            </a:pPr>
            <a:endParaRPr lang="es-AR" sz="1400" dirty="0">
              <a:latin typeface="Arial"/>
              <a:cs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F419CAF3-C9A1-4B5C-9B76-A3E42224CBA1}"/>
              </a:ext>
            </a:extLst>
          </p:cNvPr>
          <p:cNvSpPr/>
          <p:nvPr/>
        </p:nvSpPr>
        <p:spPr>
          <a:xfrm>
            <a:off x="457200" y="1327150"/>
            <a:ext cx="8002588" cy="1384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AR" sz="2800" b="1" spc="1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Es crítico implementar mecanismos de coordinación claros e integrar la</a:t>
            </a:r>
            <a:r>
              <a:rPr lang="es-AR" sz="28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s-AR" sz="2800" b="1" spc="1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experiencia técnica en la SMAPS</a:t>
            </a:r>
            <a:r>
              <a:rPr lang="es-AR" b="1" spc="1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.</a:t>
            </a:r>
            <a:endParaRPr lang="es-AR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7173" name="Imagen 3">
            <a:extLst>
              <a:ext uri="{FF2B5EF4-FFF2-40B4-BE49-F238E27FC236}">
                <a16:creationId xmlns:a16="http://schemas.microsoft.com/office/drawing/2014/main" xmlns="" id="{25B16474-9532-490B-8036-0CB06FA7E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348288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>
            <a:extLst>
              <a:ext uri="{FF2B5EF4-FFF2-40B4-BE49-F238E27FC236}">
                <a16:creationId xmlns:a16="http://schemas.microsoft.com/office/drawing/2014/main" xmlns="" id="{54174123-230F-4629-A381-4D2CE8AF2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1268413"/>
            <a:ext cx="8569325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xmlns="" id="{20C17508-A911-46B0-9093-94ED1DA07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632700" cy="11096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es-ES" b="1" dirty="0">
                <a:solidFill>
                  <a:srgbClr val="FF0000"/>
                </a:solidFill>
              </a:rPr>
              <a:t>Primera Ayuda Psicológica (P.A.P.) </a:t>
            </a:r>
          </a:p>
        </p:txBody>
      </p:sp>
      <p:sp>
        <p:nvSpPr>
          <p:cNvPr id="3" name="2 Subtítulo">
            <a:extLst>
              <a:ext uri="{FF2B5EF4-FFF2-40B4-BE49-F238E27FC236}">
                <a16:creationId xmlns:a16="http://schemas.microsoft.com/office/drawing/2014/main" xmlns="" id="{8D1EB496-D0DE-4FD7-A1F4-1A75A8271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338" y="1333500"/>
            <a:ext cx="8569325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s-ES" sz="2800" dirty="0">
                <a:solidFill>
                  <a:schemeClr val="tx1"/>
                </a:solidFill>
              </a:rPr>
              <a:t>Es una respuesta humana de apoyo a otro ser humano, que está sufriendo y puede necesitar ayuda</a:t>
            </a:r>
            <a:r>
              <a:rPr lang="es-ES" sz="2800" dirty="0"/>
              <a:t>.</a:t>
            </a:r>
          </a:p>
          <a:p>
            <a:pPr algn="l">
              <a:buFont typeface="Arial" charset="0"/>
              <a:buNone/>
              <a:defRPr/>
            </a:pPr>
            <a:r>
              <a:rPr lang="es-ES" sz="1500" i="1" dirty="0"/>
              <a:t>Primera ayuda psicológica: Guía para trabajadores de campo. 2012-. (OMS)</a:t>
            </a:r>
            <a:endParaRPr lang="es-ES" dirty="0"/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xmlns="" id="{076128B1-0C5E-4862-9F29-9A9D17296BDE}"/>
              </a:ext>
            </a:extLst>
          </p:cNvPr>
          <p:cNvSpPr/>
          <p:nvPr/>
        </p:nvSpPr>
        <p:spPr>
          <a:xfrm>
            <a:off x="647700" y="2628900"/>
            <a:ext cx="8208963" cy="31702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es-ES" sz="2000" dirty="0"/>
              <a:t>Se trata de….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s-ES" sz="2000" dirty="0"/>
              <a:t>Brindar ayuda y apoyo práctico de manera no invasiva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s-ES" sz="2000" dirty="0"/>
              <a:t>Evaluar las necesidades y preocupaciones.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s-ES" sz="2000" dirty="0"/>
              <a:t>Ayudar  a las personas a atender sus necesidades básicas  (comida, agua, información)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s-ES" sz="2000" dirty="0"/>
              <a:t>Escuchar  a las personas, sin presionarles.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s-ES" sz="2000" dirty="0"/>
              <a:t>Reconfortar  a las personas y ayudarlas  a sentirse calmas.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s-ES" sz="2000" dirty="0"/>
              <a:t>Ayudar  a las personas para acceder  a información, servicios y apoyos sociales.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s-ES" sz="2000" dirty="0"/>
              <a:t>Proteger  a las personas de posteriores peligros.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xmlns="" id="{A1CA4EC4-8095-4827-B3EA-8B32B7C9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964612" cy="7921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defRPr/>
            </a:pPr>
            <a:r>
              <a:rPr lang="es-ES" sz="3800" b="1" dirty="0">
                <a:solidFill>
                  <a:schemeClr val="accent1">
                    <a:lumMod val="75000"/>
                  </a:schemeClr>
                </a:solidFill>
              </a:rPr>
              <a:t>OBJETIVOS de la P.A.P</a:t>
            </a: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s-ES_tradnl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43" name="2 Marcador de contenido">
            <a:extLst>
              <a:ext uri="{FF2B5EF4-FFF2-40B4-BE49-F238E27FC236}">
                <a16:creationId xmlns:a16="http://schemas.microsoft.com/office/drawing/2014/main" xmlns="" id="{06024A40-CBDD-43F0-9AC2-17F9CBCED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63" y="1628775"/>
            <a:ext cx="8424862" cy="38163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Ayudar a las personas a encontrar respuestas y</a:t>
            </a:r>
          </a:p>
          <a:p>
            <a:pPr marL="265176" indent="-265176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restablecer su funcionamiento durante o después de una situación crítica.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Prevenir o mitigar la aparición de estrés postraumático u otras manifestaciones  patológicas</a:t>
            </a:r>
            <a:endParaRPr lang="es-ES_tradnl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xmlns="" id="{ED38E7A8-EE83-4E8C-B31E-7667540E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964612" cy="7921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defRPr/>
            </a:pPr>
            <a:r>
              <a:rPr lang="es-ES" sz="3800" b="1" dirty="0">
                <a:solidFill>
                  <a:schemeClr val="accent1">
                    <a:lumMod val="75000"/>
                  </a:schemeClr>
                </a:solidFill>
              </a:rPr>
              <a:t>OBJETIVOS de la P.A.P</a:t>
            </a: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s-ES_tradnl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7 Rectángulo">
            <a:extLst>
              <a:ext uri="{FF2B5EF4-FFF2-40B4-BE49-F238E27FC236}">
                <a16:creationId xmlns:a16="http://schemas.microsoft.com/office/drawing/2014/main" xmlns="" id="{1C3D441B-D54A-4696-B8E2-98B86FB72527}"/>
              </a:ext>
            </a:extLst>
          </p:cNvPr>
          <p:cNvSpPr/>
          <p:nvPr/>
        </p:nvSpPr>
        <p:spPr>
          <a:xfrm>
            <a:off x="179388" y="1196975"/>
            <a:ext cx="8785225" cy="470852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s-ES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ASPECTOS IMPORTANTES  </a:t>
            </a:r>
          </a:p>
          <a:p>
            <a:pPr algn="ctr" eaLnBrk="0" hangingPunct="0">
              <a:defRPr/>
            </a:pPr>
            <a:r>
              <a:rPr lang="es-ES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SEGURIDAD</a:t>
            </a:r>
          </a:p>
          <a:p>
            <a:pPr algn="ctr" eaLnBrk="0" hangingPunct="0">
              <a:defRPr/>
            </a:pPr>
            <a:r>
              <a:rPr lang="es-ES" sz="2000" b="1" dirty="0">
                <a:latin typeface="Arial" charset="0"/>
                <a:cs typeface="Arial" charset="0"/>
              </a:rPr>
              <a:t>» Evitar que nuestras acciones provoquen mayor peligro o daño a las personas.</a:t>
            </a:r>
          </a:p>
          <a:p>
            <a:pPr algn="ctr" eaLnBrk="0" hangingPunct="0">
              <a:defRPr/>
            </a:pPr>
            <a:endParaRPr lang="es-ES" sz="2000" b="1" dirty="0">
              <a:latin typeface="Arial" charset="0"/>
              <a:cs typeface="Arial" charset="0"/>
            </a:endParaRPr>
          </a:p>
          <a:p>
            <a:pPr algn="ctr" eaLnBrk="0" hangingPunct="0">
              <a:defRPr/>
            </a:pPr>
            <a:r>
              <a:rPr lang="es-ES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DIGNIDAD</a:t>
            </a:r>
          </a:p>
          <a:p>
            <a:pPr algn="ctr" eaLnBrk="0" hangingPunct="0">
              <a:defRPr/>
            </a:pPr>
            <a:r>
              <a:rPr lang="es-ES" sz="2000" b="1" dirty="0">
                <a:latin typeface="Arial" charset="0"/>
                <a:cs typeface="Arial" charset="0"/>
              </a:rPr>
              <a:t>» Tratar a la gente con respeto y de acuerdo con sus normas culturales y sociales. </a:t>
            </a:r>
          </a:p>
          <a:p>
            <a:pPr algn="ctr" eaLnBrk="0" hangingPunct="0">
              <a:defRPr/>
            </a:pPr>
            <a:endParaRPr lang="es-ES" sz="20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0" hangingPunct="0">
              <a:defRPr/>
            </a:pPr>
            <a:r>
              <a:rPr lang="es-ES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DERECHOS</a:t>
            </a:r>
          </a:p>
          <a:p>
            <a:pPr algn="ctr" eaLnBrk="0" hangingPunct="0">
              <a:defRPr/>
            </a:pPr>
            <a:r>
              <a:rPr lang="es-ES" sz="2000" b="1" dirty="0">
                <a:latin typeface="Arial" charset="0"/>
                <a:cs typeface="Arial" charset="0"/>
              </a:rPr>
              <a:t>» Asegurar que la gente pueda acceder a la ayuda de forma justa y sin discriminaciones.</a:t>
            </a:r>
          </a:p>
          <a:p>
            <a:pPr algn="ctr" eaLnBrk="0" hangingPunct="0">
              <a:defRPr/>
            </a:pPr>
            <a:r>
              <a:rPr lang="es-ES" sz="2000" b="1" dirty="0">
                <a:latin typeface="Arial" charset="0"/>
                <a:cs typeface="Arial" charset="0"/>
              </a:rPr>
              <a:t>» Ayudar a la gente a reclamar sus derechos y a acceder a la ayuda disponible.</a:t>
            </a:r>
          </a:p>
          <a:p>
            <a:pPr algn="ctr" eaLnBrk="0" hangingPunct="0">
              <a:defRPr/>
            </a:pPr>
            <a:endParaRPr lang="es-ES" sz="2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2 Marcador de contenido">
            <a:extLst>
              <a:ext uri="{FF2B5EF4-FFF2-40B4-BE49-F238E27FC236}">
                <a16:creationId xmlns:a16="http://schemas.microsoft.com/office/drawing/2014/main" xmlns="" id="{721FDA68-EBF2-439F-AE5C-245D6361277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5288" y="2630488"/>
            <a:ext cx="8569325" cy="33845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Blip>
                <a:blip r:embed="rId2"/>
              </a:buBlip>
              <a:defRPr/>
            </a:pPr>
            <a:r>
              <a:rPr lang="es-ES_tradnl" sz="2000" dirty="0"/>
              <a:t>Saber </a:t>
            </a:r>
            <a:r>
              <a:rPr lang="es-ES_tradnl" sz="2000" b="1" dirty="0"/>
              <a:t>escuchar</a:t>
            </a:r>
            <a:r>
              <a:rPr lang="es-ES_tradnl" sz="2000" dirty="0"/>
              <a:t>, establecer un </a:t>
            </a:r>
            <a:r>
              <a:rPr lang="es-ES_tradnl" sz="2000" b="1" dirty="0"/>
              <a:t>contacto</a:t>
            </a:r>
            <a:r>
              <a:rPr lang="es-ES_tradnl" sz="2000" dirty="0"/>
              <a:t>  empático y respetuoso y permitir el </a:t>
            </a:r>
            <a:r>
              <a:rPr lang="es-ES_tradnl" sz="2000" b="1" dirty="0"/>
              <a:t>desahogo</a:t>
            </a:r>
            <a:r>
              <a:rPr lang="es-ES_tradnl" sz="2000" dirty="0"/>
              <a:t> emocional de la persona afectada.</a:t>
            </a:r>
          </a:p>
          <a:p>
            <a:pPr>
              <a:buFont typeface="Wingdings 2" panose="05020102010507070707" pitchFamily="18" charset="2"/>
              <a:buBlip>
                <a:blip r:embed="rId2"/>
              </a:buBlip>
              <a:defRPr/>
            </a:pPr>
            <a:r>
              <a:rPr lang="es-ES" sz="2000" dirty="0"/>
              <a:t>Fortalecer la </a:t>
            </a:r>
            <a:r>
              <a:rPr lang="es-ES" sz="2000" b="1" dirty="0"/>
              <a:t>seguridad</a:t>
            </a:r>
            <a:r>
              <a:rPr lang="es-ES" sz="2000" dirty="0"/>
              <a:t>.</a:t>
            </a:r>
          </a:p>
          <a:p>
            <a:pPr>
              <a:buFont typeface="Wingdings 2" panose="05020102010507070707" pitchFamily="18" charset="2"/>
              <a:buBlip>
                <a:blip r:embed="rId2"/>
              </a:buBlip>
              <a:defRPr/>
            </a:pPr>
            <a:r>
              <a:rPr lang="es-ES_tradnl" sz="2000" dirty="0"/>
              <a:t>Identificar </a:t>
            </a:r>
            <a:r>
              <a:rPr lang="es-ES_tradnl" sz="2000" b="1" dirty="0"/>
              <a:t>grupos vulnerables</a:t>
            </a:r>
          </a:p>
          <a:p>
            <a:pPr>
              <a:buFont typeface="Arial" charset="0"/>
              <a:buBlip>
                <a:blip r:embed="rId2"/>
              </a:buBlip>
              <a:defRPr/>
            </a:pPr>
            <a:r>
              <a:rPr lang="es-ES" sz="2000" dirty="0"/>
              <a:t>Tener </a:t>
            </a:r>
            <a:r>
              <a:rPr lang="es-ES" sz="2000" b="1" dirty="0"/>
              <a:t>paciencia</a:t>
            </a:r>
            <a:r>
              <a:rPr lang="es-ES" sz="2000" dirty="0"/>
              <a:t> y mantener la </a:t>
            </a:r>
            <a:r>
              <a:rPr lang="es-ES" sz="2000" b="1" dirty="0"/>
              <a:t>calma</a:t>
            </a:r>
            <a:r>
              <a:rPr lang="es-ES" sz="2000" dirty="0"/>
              <a:t>.</a:t>
            </a:r>
          </a:p>
          <a:p>
            <a:pPr>
              <a:buFont typeface="Arial" charset="0"/>
              <a:buBlip>
                <a:blip r:embed="rId2"/>
              </a:buBlip>
              <a:defRPr/>
            </a:pPr>
            <a:r>
              <a:rPr lang="es-ES" sz="2000" dirty="0"/>
              <a:t>Ofrecer </a:t>
            </a:r>
            <a:r>
              <a:rPr lang="es-ES" sz="2000" b="1" dirty="0"/>
              <a:t>información concreta  </a:t>
            </a:r>
            <a:r>
              <a:rPr lang="es-ES" sz="2000" dirty="0"/>
              <a:t>y de modo </a:t>
            </a:r>
            <a:r>
              <a:rPr lang="es-ES" sz="2000" b="1" dirty="0"/>
              <a:t>comprensible, </a:t>
            </a:r>
            <a:r>
              <a:rPr lang="es-ES" sz="2000" dirty="0"/>
              <a:t>en caso de que disponga de ella. Ser </a:t>
            </a:r>
            <a:r>
              <a:rPr lang="es-ES" sz="2000" b="1" dirty="0"/>
              <a:t>honesto</a:t>
            </a:r>
            <a:r>
              <a:rPr lang="es-ES" sz="2000" dirty="0"/>
              <a:t> acerca de lo que sabe y de lo que no sabe. </a:t>
            </a:r>
          </a:p>
          <a:p>
            <a:pPr>
              <a:buFont typeface="Arial" charset="0"/>
              <a:buBlip>
                <a:blip r:embed="rId2"/>
              </a:buBlip>
              <a:defRPr/>
            </a:pPr>
            <a:r>
              <a:rPr lang="es-ES" sz="2000" dirty="0"/>
              <a:t>Hacer saber que reconoce sus </a:t>
            </a:r>
            <a:r>
              <a:rPr lang="es-ES" sz="2000" b="1" dirty="0"/>
              <a:t>fortalezas</a:t>
            </a:r>
            <a:r>
              <a:rPr lang="es-ES" sz="2000" dirty="0"/>
              <a:t> y la manera en que se está/n ayudando a sí mismo/s</a:t>
            </a:r>
            <a:endParaRPr lang="es-ES_tradnl" sz="2000" dirty="0"/>
          </a:p>
        </p:txBody>
      </p:sp>
      <p:sp>
        <p:nvSpPr>
          <p:cNvPr id="6" name="5 CuadroTexto">
            <a:extLst>
              <a:ext uri="{FF2B5EF4-FFF2-40B4-BE49-F238E27FC236}">
                <a16:creationId xmlns:a16="http://schemas.microsoft.com/office/drawing/2014/main" xmlns="" id="{13E1B4E5-77DD-43A4-BE1A-8F42A79B1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00213"/>
            <a:ext cx="9144000" cy="835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_tradnl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PRINCIPIOS BÁSICOS</a:t>
            </a:r>
          </a:p>
          <a:p>
            <a:pPr algn="ctr" eaLnBrk="0" hangingPunct="0">
              <a:defRPr/>
            </a:pPr>
            <a:r>
              <a:rPr lang="es-ES_tradnl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Actuar con CALMA y NO MENTIR en la información</a:t>
            </a:r>
            <a:endParaRPr lang="es-ES_tradnl" sz="20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xmlns="" id="{A96A0DC9-51B7-48F8-A65F-8F18EE4E9561}"/>
              </a:ext>
            </a:extLst>
          </p:cNvPr>
          <p:cNvSpPr/>
          <p:nvPr/>
        </p:nvSpPr>
        <p:spPr>
          <a:xfrm>
            <a:off x="611188" y="620713"/>
            <a:ext cx="7848600" cy="7699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es-ES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Primera Ayuda Psicológica</a:t>
            </a:r>
            <a:endParaRPr lang="es-ES_tradnl" sz="4400" b="1" dirty="0">
              <a:solidFill>
                <a:schemeClr val="accent1">
                  <a:lumMod val="7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xmlns="" id="{A054F79D-D959-46AD-B31A-FB8D672160B0}"/>
              </a:ext>
            </a:extLst>
          </p:cNvPr>
          <p:cNvSpPr/>
          <p:nvPr/>
        </p:nvSpPr>
        <p:spPr>
          <a:xfrm>
            <a:off x="468313" y="1287463"/>
            <a:ext cx="8353425" cy="5035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buFontTx/>
              <a:buBlip>
                <a:blip r:embed="rId2"/>
              </a:buBlip>
              <a:defRPr/>
            </a:pPr>
            <a:r>
              <a:rPr lang="es-ES" b="1" dirty="0">
                <a:latin typeface="+mj-lt"/>
              </a:rPr>
              <a:t> No sentirse afectado por el enojo u hostilidad del asistido, ni confrontar con alguien en crisis.</a:t>
            </a:r>
          </a:p>
          <a:p>
            <a:pPr eaLnBrk="0" hangingPunct="0">
              <a:lnSpc>
                <a:spcPct val="80000"/>
              </a:lnSpc>
              <a:buFontTx/>
              <a:buBlip>
                <a:blip r:embed="rId2"/>
              </a:buBlip>
              <a:defRPr/>
            </a:pPr>
            <a:endParaRPr lang="es-ES" b="1" dirty="0">
              <a:latin typeface="+mj-lt"/>
            </a:endParaRPr>
          </a:p>
          <a:p>
            <a:pPr eaLnBrk="0" hangingPunct="0">
              <a:lnSpc>
                <a:spcPct val="80000"/>
              </a:lnSpc>
              <a:buFontTx/>
              <a:buBlip>
                <a:blip r:embed="rId2"/>
              </a:buBlip>
              <a:defRPr/>
            </a:pPr>
            <a:r>
              <a:rPr lang="es-ES" b="1" dirty="0">
                <a:latin typeface="+mj-lt"/>
              </a:rPr>
              <a:t> No insistir con preguntas acerca de lo que la gente no quiere hablar.</a:t>
            </a:r>
          </a:p>
          <a:p>
            <a:pPr eaLnBrk="0" hangingPunct="0">
              <a:lnSpc>
                <a:spcPct val="80000"/>
              </a:lnSpc>
              <a:buFontTx/>
              <a:buBlip>
                <a:blip r:embed="rId2"/>
              </a:buBlip>
              <a:defRPr/>
            </a:pPr>
            <a:endParaRPr lang="es-ES" b="1" dirty="0">
              <a:latin typeface="+mj-lt"/>
            </a:endParaRPr>
          </a:p>
          <a:p>
            <a:pPr eaLnBrk="0" hangingPunct="0">
              <a:lnSpc>
                <a:spcPct val="80000"/>
              </a:lnSpc>
              <a:buFontTx/>
              <a:buBlip>
                <a:blip r:embed="rId2"/>
              </a:buBlip>
              <a:defRPr/>
            </a:pPr>
            <a:r>
              <a:rPr lang="es-ES" b="1" dirty="0">
                <a:latin typeface="+mj-lt"/>
              </a:rPr>
              <a:t> No ofrecer ni prometer lo que no pueda cumplir.</a:t>
            </a:r>
          </a:p>
          <a:p>
            <a:pPr eaLnBrk="0" hangingPunct="0">
              <a:lnSpc>
                <a:spcPct val="80000"/>
              </a:lnSpc>
              <a:buFontTx/>
              <a:buBlip>
                <a:blip r:embed="rId2"/>
              </a:buBlip>
              <a:defRPr/>
            </a:pPr>
            <a:endParaRPr lang="es-ES" b="1" dirty="0">
              <a:latin typeface="+mj-lt"/>
            </a:endParaRPr>
          </a:p>
          <a:p>
            <a:pPr eaLnBrk="0" hangingPunct="0">
              <a:lnSpc>
                <a:spcPct val="80000"/>
              </a:lnSpc>
              <a:buFontTx/>
              <a:buBlip>
                <a:blip r:embed="rId2"/>
              </a:buBlip>
              <a:defRPr/>
            </a:pPr>
            <a:r>
              <a:rPr lang="es-ES" b="1" dirty="0">
                <a:latin typeface="+mj-lt"/>
              </a:rPr>
              <a:t> Asegurarse de que está siendo comprendido: No utilizar expresiones demasiado técnicas.</a:t>
            </a:r>
          </a:p>
          <a:p>
            <a:pPr eaLnBrk="0" hangingPunct="0">
              <a:lnSpc>
                <a:spcPct val="80000"/>
              </a:lnSpc>
              <a:buFontTx/>
              <a:buBlip>
                <a:blip r:embed="rId2"/>
              </a:buBlip>
              <a:defRPr/>
            </a:pPr>
            <a:endParaRPr lang="es-ES" b="1" dirty="0">
              <a:latin typeface="+mj-lt"/>
            </a:endParaRPr>
          </a:p>
          <a:p>
            <a:pPr eaLnBrk="0" hangingPunct="0">
              <a:buFontTx/>
              <a:buBlip>
                <a:blip r:embed="rId2"/>
              </a:buBlip>
              <a:defRPr/>
            </a:pPr>
            <a:r>
              <a:rPr lang="es-ES" b="1" dirty="0">
                <a:latin typeface="+mj-lt"/>
              </a:rPr>
              <a:t> No temerle al silencio. Dar tiempo para pensar y sentir.</a:t>
            </a:r>
          </a:p>
          <a:p>
            <a:pPr eaLnBrk="0" hangingPunct="0">
              <a:buFontTx/>
              <a:buBlip>
                <a:blip r:embed="rId2"/>
              </a:buBlip>
              <a:defRPr/>
            </a:pPr>
            <a:endParaRPr lang="es-ES" b="1" dirty="0">
              <a:latin typeface="+mj-lt"/>
            </a:endParaRPr>
          </a:p>
          <a:p>
            <a:pPr eaLnBrk="0" hangingPunct="0">
              <a:buFontTx/>
              <a:buBlip>
                <a:blip r:embed="rId2"/>
              </a:buBlip>
              <a:defRPr/>
            </a:pPr>
            <a:r>
              <a:rPr lang="es-ES" b="1" dirty="0">
                <a:latin typeface="+mj-lt"/>
              </a:rPr>
              <a:t> Evitar expresiones tales como: “la sacó barata”, “con el tiempo pasará”, “podría haber sido peor”</a:t>
            </a:r>
          </a:p>
          <a:p>
            <a:pPr eaLnBrk="0" hangingPunct="0">
              <a:buFontTx/>
              <a:buBlip>
                <a:blip r:embed="rId2"/>
              </a:buBlip>
              <a:defRPr/>
            </a:pPr>
            <a:endParaRPr lang="es-ES" b="1" dirty="0">
              <a:latin typeface="+mj-lt"/>
            </a:endParaRPr>
          </a:p>
          <a:p>
            <a:pPr eaLnBrk="0" hangingPunct="0">
              <a:buFontTx/>
              <a:buBlip>
                <a:blip r:embed="rId2"/>
              </a:buBlip>
              <a:defRPr/>
            </a:pPr>
            <a:r>
              <a:rPr lang="es-ES" b="1" dirty="0">
                <a:latin typeface="+mj-lt"/>
              </a:rPr>
              <a:t> No ofrecer respuestas. Favorecer la reflexión.</a:t>
            </a:r>
          </a:p>
          <a:p>
            <a:pPr eaLnBrk="0" hangingPunct="0">
              <a:buFontTx/>
              <a:buBlip>
                <a:blip r:embed="rId2"/>
              </a:buBlip>
              <a:defRPr/>
            </a:pPr>
            <a:endParaRPr lang="es-ES" b="1" dirty="0">
              <a:latin typeface="+mj-lt"/>
            </a:endParaRPr>
          </a:p>
          <a:p>
            <a:pPr eaLnBrk="0" hangingPunct="0">
              <a:buFontTx/>
              <a:buBlip>
                <a:blip r:embed="rId2"/>
              </a:buBlip>
              <a:defRPr/>
            </a:pPr>
            <a:r>
              <a:rPr lang="es-ES" b="1" dirty="0">
                <a:latin typeface="+mj-lt"/>
              </a:rPr>
              <a:t> No subestime las amenazas de suicidio. No es cierto que el que el que avisa no lo hace.</a:t>
            </a:r>
          </a:p>
          <a:p>
            <a:pPr eaLnBrk="0" hangingPunct="0">
              <a:buFont typeface="Wingdings" pitchFamily="2" charset="2"/>
              <a:buChar char="Ø"/>
              <a:defRPr/>
            </a:pPr>
            <a:endParaRPr lang="es-ES_tradnl" sz="800" dirty="0">
              <a:latin typeface="Arial" charset="0"/>
            </a:endParaRPr>
          </a:p>
        </p:txBody>
      </p:sp>
      <p:sp>
        <p:nvSpPr>
          <p:cNvPr id="3" name="2 Rectángulo">
            <a:extLst>
              <a:ext uri="{FF2B5EF4-FFF2-40B4-BE49-F238E27FC236}">
                <a16:creationId xmlns:a16="http://schemas.microsoft.com/office/drawing/2014/main" xmlns="" id="{AC2FC0C9-8015-4482-844D-2FE216534FBC}"/>
              </a:ext>
            </a:extLst>
          </p:cNvPr>
          <p:cNvSpPr/>
          <p:nvPr/>
        </p:nvSpPr>
        <p:spPr>
          <a:xfrm>
            <a:off x="395288" y="115888"/>
            <a:ext cx="8353425" cy="10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_tradnl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PRINCIPIOS BÁSICOS</a:t>
            </a:r>
          </a:p>
          <a:p>
            <a:pPr algn="ctr" eaLnBrk="0" hangingPunct="0">
              <a:defRPr/>
            </a:pPr>
            <a:r>
              <a:rPr lang="es-ES" sz="28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Qué NO hacer ni decir </a:t>
            </a:r>
            <a:endParaRPr lang="es-ES_tradnl" sz="2800" b="1" dirty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Título">
            <a:extLst>
              <a:ext uri="{FF2B5EF4-FFF2-40B4-BE49-F238E27FC236}">
                <a16:creationId xmlns:a16="http://schemas.microsoft.com/office/drawing/2014/main" xmlns="" id="{0115BEA0-678A-41B9-B0EE-18D1EC37EE89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AR" altLang="en-US" sz="3200" b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Grupos más vulnerables</a:t>
            </a:r>
          </a:p>
        </p:txBody>
      </p:sp>
      <p:sp>
        <p:nvSpPr>
          <p:cNvPr id="6148" name="5 CuadroTexto">
            <a:extLst>
              <a:ext uri="{FF2B5EF4-FFF2-40B4-BE49-F238E27FC236}">
                <a16:creationId xmlns:a16="http://schemas.microsoft.com/office/drawing/2014/main" xmlns="" id="{851C97D1-1596-46BC-96AB-0C37A115D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3805238"/>
            <a:ext cx="8418512" cy="218598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endParaRPr lang="es-AR" sz="2400" b="1" dirty="0">
              <a:latin typeface="+mj-lt"/>
              <a:cs typeface="Tahoma" pitchFamily="34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s-AR" sz="2400" b="1" dirty="0">
                <a:latin typeface="+mj-lt"/>
                <a:cs typeface="Tahoma" pitchFamily="34" charset="0"/>
              </a:rPr>
              <a:t>     </a:t>
            </a:r>
            <a:r>
              <a:rPr lang="es-AR" sz="2400" b="1" u="sng" dirty="0">
                <a:solidFill>
                  <a:srgbClr val="0070C0"/>
                </a:solidFill>
                <a:latin typeface="+mj-lt"/>
                <a:cs typeface="Tahoma" pitchFamily="34" charset="0"/>
              </a:rPr>
              <a:t>Minorías</a:t>
            </a:r>
            <a:r>
              <a:rPr lang="es-AR" sz="2400" b="1" dirty="0">
                <a:latin typeface="+mj-lt"/>
                <a:cs typeface="Tahoma" pitchFamily="34" charset="0"/>
              </a:rPr>
              <a:t> (raciales , religiosas, </a:t>
            </a:r>
            <a:r>
              <a:rPr lang="es-AR" sz="2400" b="1" dirty="0" err="1">
                <a:latin typeface="+mj-lt"/>
                <a:cs typeface="Tahoma" pitchFamily="34" charset="0"/>
              </a:rPr>
              <a:t>etc</a:t>
            </a:r>
            <a:r>
              <a:rPr lang="es-AR" sz="2400" b="1" dirty="0">
                <a:latin typeface="+mj-lt"/>
                <a:cs typeface="Tahoma" pitchFamily="34" charset="0"/>
              </a:rPr>
              <a:t>):</a:t>
            </a:r>
          </a:p>
          <a:p>
            <a:pPr eaLnBrk="0" hangingPunct="0">
              <a:defRPr/>
            </a:pPr>
            <a:r>
              <a:rPr lang="es-AR" sz="2400" b="1" dirty="0">
                <a:latin typeface="+mj-lt"/>
                <a:cs typeface="Tahoma" pitchFamily="34" charset="0"/>
              </a:rPr>
              <a:t>A menudo en condiciones previas de discriminación, con estructuras de soporte social precarias, corren mayores riesgos de ser tratadas inequitativamente.</a:t>
            </a:r>
          </a:p>
          <a:p>
            <a:pPr eaLnBrk="0" hangingPunct="0">
              <a:buFont typeface="Arial" pitchFamily="34" charset="0"/>
              <a:buNone/>
              <a:defRPr/>
            </a:pPr>
            <a:endParaRPr lang="es-AR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8 Rectángulo">
            <a:extLst>
              <a:ext uri="{FF2B5EF4-FFF2-40B4-BE49-F238E27FC236}">
                <a16:creationId xmlns:a16="http://schemas.microsoft.com/office/drawing/2014/main" xmlns="" id="{E6193300-F80E-409D-AD1C-41DDCBB29051}"/>
              </a:ext>
            </a:extLst>
          </p:cNvPr>
          <p:cNvSpPr/>
          <p:nvPr/>
        </p:nvSpPr>
        <p:spPr>
          <a:xfrm>
            <a:off x="395288" y="1012825"/>
            <a:ext cx="8424862" cy="267652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anchor="ctr">
            <a:spAutoFit/>
          </a:bodyPr>
          <a:lstStyle/>
          <a:p>
            <a:pPr eaLnBrk="0" hangingPunct="0">
              <a:buSzPct val="100000"/>
              <a:buFont typeface="Arial" pitchFamily="34" charset="0"/>
              <a:buChar char="•"/>
              <a:defRPr/>
            </a:pPr>
            <a:r>
              <a:rPr lang="es-AR" sz="2400" b="1" dirty="0">
                <a:latin typeface="Arial" charset="0"/>
                <a:cs typeface="Tahoma" pitchFamily="34" charset="0"/>
              </a:rPr>
              <a:t> Personas con una </a:t>
            </a:r>
            <a:r>
              <a:rPr lang="es-AR" sz="2400" b="1" u="sng" dirty="0">
                <a:solidFill>
                  <a:srgbClr val="0070C0"/>
                </a:solidFill>
                <a:latin typeface="Arial" charset="0"/>
                <a:cs typeface="Tahoma" pitchFamily="34" charset="0"/>
              </a:rPr>
              <a:t>enfermedad mental o física previa</a:t>
            </a:r>
            <a:r>
              <a:rPr lang="es-AR" sz="2400" b="1" dirty="0">
                <a:latin typeface="Arial" charset="0"/>
                <a:cs typeface="Tahoma" pitchFamily="34" charset="0"/>
              </a:rPr>
              <a:t> que ocasiona mayor fragilidad. </a:t>
            </a:r>
          </a:p>
          <a:p>
            <a:pPr eaLnBrk="0" hangingPunct="0">
              <a:buFont typeface="Arial" pitchFamily="34" charset="0"/>
              <a:buChar char="•"/>
              <a:defRPr/>
            </a:pPr>
            <a:endParaRPr lang="es-AR" sz="2400" b="1" dirty="0">
              <a:latin typeface="Arial" charset="0"/>
              <a:cs typeface="Tahoma" pitchFamily="34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es-AR" sz="2400" b="1" dirty="0">
                <a:latin typeface="Arial" charset="0"/>
                <a:cs typeface="Tahoma" pitchFamily="34" charset="0"/>
              </a:rPr>
              <a:t> Comunidades </a:t>
            </a:r>
            <a:r>
              <a:rPr lang="es-AR" sz="2400" b="1" u="sng" dirty="0">
                <a:solidFill>
                  <a:srgbClr val="0070C0"/>
                </a:solidFill>
                <a:latin typeface="Arial" charset="0"/>
                <a:cs typeface="Tahoma" pitchFamily="34" charset="0"/>
              </a:rPr>
              <a:t>pobres</a:t>
            </a:r>
            <a:r>
              <a:rPr lang="es-AR" sz="2400" b="1" dirty="0">
                <a:solidFill>
                  <a:srgbClr val="0070C0"/>
                </a:solidFill>
                <a:latin typeface="Arial" charset="0"/>
                <a:cs typeface="Tahoma" pitchFamily="34" charset="0"/>
              </a:rPr>
              <a:t>: </a:t>
            </a:r>
            <a:r>
              <a:rPr lang="es-AR" sz="2400" b="1" dirty="0">
                <a:latin typeface="Arial" charset="0"/>
                <a:cs typeface="Tahoma" pitchFamily="34" charset="0"/>
              </a:rPr>
              <a:t>Los desastres inciden más duramente en los más pobres, quienes tienen limitaciones de acceso a los servicios sociales, en particular, a los de salud. </a:t>
            </a:r>
            <a:endParaRPr lang="es-AR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Marcador de contenido">
            <a:extLst>
              <a:ext uri="{FF2B5EF4-FFF2-40B4-BE49-F238E27FC236}">
                <a16:creationId xmlns:a16="http://schemas.microsoft.com/office/drawing/2014/main" xmlns="" id="{D233CA71-3529-4231-92A4-DD49EE29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908050"/>
            <a:ext cx="8712200" cy="5184775"/>
          </a:xfrm>
          <a:solidFill>
            <a:schemeClr val="bg2">
              <a:lumMod val="75000"/>
            </a:schemeClr>
          </a:solidFill>
        </p:spPr>
        <p:txBody>
          <a:bodyPr anchor="ctr">
            <a:noAutofit/>
          </a:bodyPr>
          <a:lstStyle/>
          <a:p>
            <a:pPr>
              <a:buFont typeface="Arial" charset="0"/>
              <a:buChar char="•"/>
              <a:defRPr/>
            </a:pPr>
            <a:r>
              <a:rPr lang="es-AR" sz="2400" b="1" u="sng" dirty="0">
                <a:solidFill>
                  <a:srgbClr val="0070C0"/>
                </a:solidFill>
                <a:cs typeface="Tahoma" pitchFamily="34" charset="0"/>
              </a:rPr>
              <a:t>Niños y adolescentes</a:t>
            </a:r>
            <a:r>
              <a:rPr lang="es-AR" sz="2400" b="1" dirty="0">
                <a:solidFill>
                  <a:srgbClr val="0070C0"/>
                </a:solidFill>
                <a:cs typeface="Tahoma" pitchFamily="34" charset="0"/>
              </a:rPr>
              <a:t>:</a:t>
            </a:r>
            <a:r>
              <a:rPr lang="es-AR" sz="2400" b="1" dirty="0">
                <a:cs typeface="Tahoma" pitchFamily="34" charset="0"/>
              </a:rPr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s-AR" sz="2400" b="1" dirty="0">
                <a:cs typeface="Tahoma" pitchFamily="34" charset="0"/>
              </a:rPr>
              <a:t>       No han construido los recursos y defensas suficientes para enfrentar la adversidad y dependen de ayuda y apoyo externos, que pueden fallar en la situación crítica.</a:t>
            </a:r>
          </a:p>
          <a:p>
            <a:pPr>
              <a:buFont typeface="Arial" charset="0"/>
              <a:buChar char="•"/>
              <a:defRPr/>
            </a:pPr>
            <a:r>
              <a:rPr lang="es-AR" sz="2400" b="1" u="sng" dirty="0">
                <a:solidFill>
                  <a:srgbClr val="0070C0"/>
                </a:solidFill>
                <a:cs typeface="Tahoma" pitchFamily="34" charset="0"/>
              </a:rPr>
              <a:t>Ancianos</a:t>
            </a:r>
            <a:r>
              <a:rPr lang="es-AR" sz="2400" b="1" dirty="0">
                <a:solidFill>
                  <a:srgbClr val="0070C0"/>
                </a:solidFill>
                <a:cs typeface="Tahoma" pitchFamily="34" charset="0"/>
              </a:rPr>
              <a:t>:</a:t>
            </a:r>
            <a:r>
              <a:rPr lang="es-AR" sz="2400" b="1" dirty="0">
                <a:cs typeface="Tahoma" pitchFamily="34" charset="0"/>
              </a:rPr>
              <a:t>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s-AR" sz="2400" b="1" dirty="0">
                <a:cs typeface="Tahoma" pitchFamily="34" charset="0"/>
              </a:rPr>
              <a:t>       Frecuentemente viven en situaciones de </a:t>
            </a:r>
            <a:r>
              <a:rPr lang="es-AR" sz="2400" b="1" dirty="0" err="1">
                <a:cs typeface="Tahoma" pitchFamily="34" charset="0"/>
              </a:rPr>
              <a:t>deprivación</a:t>
            </a:r>
            <a:r>
              <a:rPr lang="es-AR" sz="2400" b="1" dirty="0">
                <a:cs typeface="Tahoma" pitchFamily="34" charset="0"/>
              </a:rPr>
              <a:t> y desesperanza, y padecen afecciones físicas o emocionales que ocasionan dependencia y sentimientos de minusvalía.</a:t>
            </a:r>
          </a:p>
          <a:p>
            <a:pPr>
              <a:buFont typeface="Arial" charset="0"/>
              <a:buChar char="•"/>
              <a:defRPr/>
            </a:pPr>
            <a:r>
              <a:rPr lang="es-AR" sz="2400" b="1" u="sng" dirty="0">
                <a:solidFill>
                  <a:srgbClr val="0070C0"/>
                </a:solidFill>
                <a:cs typeface="Tahoma" pitchFamily="34" charset="0"/>
              </a:rPr>
              <a:t>Mujeres</a:t>
            </a:r>
            <a:r>
              <a:rPr lang="es-AR" sz="2400" b="1" dirty="0">
                <a:solidFill>
                  <a:srgbClr val="0070C0"/>
                </a:solidFill>
                <a:cs typeface="Tahoma" pitchFamily="34" charset="0"/>
              </a:rPr>
              <a:t>: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s-AR" sz="2400" b="1" dirty="0">
                <a:cs typeface="Tahoma" pitchFamily="34" charset="0"/>
              </a:rPr>
              <a:t>      Condiciones sociales más adversas y mayores riesgos para su salud. En las crisis, suelen soportar la mayor responsabilidad en el cuidado y el mantenimiento de la estabilidad de la familia.</a:t>
            </a: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xmlns="" id="{FE42449E-F5D4-4528-9EF7-881EE383F37B}"/>
              </a:ext>
            </a:extLst>
          </p:cNvPr>
          <p:cNvSpPr txBox="1">
            <a:spLocks/>
          </p:cNvSpPr>
          <p:nvPr/>
        </p:nvSpPr>
        <p:spPr bwMode="auto">
          <a:xfrm>
            <a:off x="215900" y="0"/>
            <a:ext cx="8712200" cy="908050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AR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Grupos más vulnerables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>
            <a:extLst>
              <a:ext uri="{FF2B5EF4-FFF2-40B4-BE49-F238E27FC236}">
                <a16:creationId xmlns:a16="http://schemas.microsoft.com/office/drawing/2014/main" xmlns="" id="{BAAF1AC2-9043-433F-9FE1-8B867A2044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63600" y="1616075"/>
            <a:ext cx="7904163" cy="44053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82875" tIns="91425" rIns="91425" bIns="45700" anchor="ctr">
            <a:noAutofit/>
          </a:bodyPr>
          <a:lstStyle/>
          <a:p>
            <a:pPr>
              <a:spcBef>
                <a:spcPts val="1200"/>
              </a:spcBef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altLang="es-AR" sz="2400" dirty="0">
                <a:solidFill>
                  <a:schemeClr val="tx1"/>
                </a:solidFill>
              </a:rPr>
              <a:t>Identificarse siempre, decir nombre y función.</a:t>
            </a:r>
          </a:p>
          <a:p>
            <a:pPr>
              <a:spcBef>
                <a:spcPts val="1200"/>
              </a:spcBef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altLang="es-AR" sz="2400" dirty="0">
                <a:solidFill>
                  <a:schemeClr val="tx1"/>
                </a:solidFill>
              </a:rPr>
              <a:t>Respetar la privacidad y mantener la confidencialidad</a:t>
            </a:r>
          </a:p>
          <a:p>
            <a:pPr>
              <a:spcBef>
                <a:spcPts val="1200"/>
              </a:spcBef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sz="2400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Actuar con calma y no mentir en la información.</a:t>
            </a:r>
          </a:p>
          <a:p>
            <a:pPr>
              <a:spcBef>
                <a:spcPts val="1200"/>
              </a:spcBef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sz="2400" dirty="0">
                <a:solidFill>
                  <a:schemeClr val="tx1"/>
                </a:solidFill>
                <a:ea typeface="Verdana"/>
                <a:cs typeface="Verdana"/>
                <a:sym typeface="Verdana"/>
              </a:rPr>
              <a:t>Saber escuchar, establecer contacto empático y permitir el desahogo emocional.</a:t>
            </a:r>
          </a:p>
          <a:p>
            <a:pPr>
              <a:spcBef>
                <a:spcPts val="1200"/>
              </a:spcBef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altLang="es-AR" sz="2400" dirty="0">
                <a:solidFill>
                  <a:schemeClr val="tx1"/>
                </a:solidFill>
                <a:ea typeface="Verdana"/>
                <a:cs typeface="Verdana"/>
              </a:rPr>
              <a:t>Hacer preguntas </a:t>
            </a:r>
            <a:r>
              <a:rPr lang="es-AR" sz="2400" dirty="0">
                <a:solidFill>
                  <a:schemeClr val="tx1"/>
                </a:solidFill>
                <a:ea typeface="Verdana"/>
                <a:cs typeface="Verdana"/>
              </a:rPr>
              <a:t>acerca de qué necesitan las personas y qué les preocupa.</a:t>
            </a:r>
          </a:p>
          <a:p>
            <a:pPr>
              <a:spcBef>
                <a:spcPts val="1200"/>
              </a:spcBef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altLang="es-AR" sz="2400" dirty="0">
                <a:solidFill>
                  <a:schemeClr val="tx1"/>
                </a:solidFill>
                <a:ea typeface="Verdana"/>
                <a:cs typeface="Verdana"/>
              </a:rPr>
              <a:t>Dejar espacios para el silencio.</a:t>
            </a:r>
            <a:endParaRPr lang="es-AR" sz="2400" dirty="0">
              <a:solidFill>
                <a:schemeClr val="tx1"/>
              </a:solidFill>
              <a:ea typeface="Verdana"/>
              <a:cs typeface="Verdana"/>
              <a:sym typeface="Verdana"/>
            </a:endParaRPr>
          </a:p>
        </p:txBody>
      </p:sp>
      <p:sp>
        <p:nvSpPr>
          <p:cNvPr id="497" name="Shape 497">
            <a:extLst>
              <a:ext uri="{FF2B5EF4-FFF2-40B4-BE49-F238E27FC236}">
                <a16:creationId xmlns:a16="http://schemas.microsoft.com/office/drawing/2014/main" xmlns="" id="{C313355C-7E8D-4C57-B224-60B761243335}"/>
              </a:ext>
            </a:extLst>
          </p:cNvPr>
          <p:cNvSpPr txBox="1"/>
          <p:nvPr/>
        </p:nvSpPr>
        <p:spPr>
          <a:xfrm>
            <a:off x="863600" y="920750"/>
            <a:ext cx="7904163" cy="695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25" tIns="45700" rIns="91425" bIns="45700"/>
          <a:lstStyle/>
          <a:p>
            <a:pPr algn="ctr" eaLnBrk="0" hangingPunct="0">
              <a:buClr>
                <a:srgbClr val="000000"/>
              </a:buClr>
              <a:buSzPct val="25000"/>
              <a:defRPr/>
            </a:pPr>
            <a:r>
              <a:rPr lang="en-US" sz="4400" dirty="0" err="1">
                <a:solidFill>
                  <a:schemeClr val="tx1"/>
                </a:solidFill>
                <a:ea typeface="Tahoma"/>
                <a:cs typeface="Tahoma"/>
                <a:sym typeface="Tahoma"/>
              </a:rPr>
              <a:t>Qué</a:t>
            </a:r>
            <a:r>
              <a:rPr lang="en-US" sz="4400" b="1" dirty="0">
                <a:solidFill>
                  <a:schemeClr val="tx1"/>
                </a:solidFill>
                <a:ea typeface="Tahoma"/>
                <a:cs typeface="Tahoma"/>
                <a:sym typeface="Tahoma"/>
              </a:rPr>
              <a:t> </a:t>
            </a:r>
            <a:r>
              <a:rPr lang="en-US" sz="4400" b="1" dirty="0">
                <a:solidFill>
                  <a:srgbClr val="00CC00"/>
                </a:solidFill>
                <a:ea typeface="Tahoma"/>
                <a:cs typeface="Tahoma"/>
                <a:sym typeface="Tahoma"/>
              </a:rPr>
              <a:t>HACER y DECIR:</a:t>
            </a:r>
            <a:endParaRPr lang="en-US" sz="4400" b="1" dirty="0">
              <a:solidFill>
                <a:schemeClr val="tx1"/>
              </a:solidFill>
              <a:ea typeface="Tahoma"/>
              <a:cs typeface="Tahoma"/>
              <a:sym typeface="Tahoma"/>
            </a:endParaRPr>
          </a:p>
        </p:txBody>
      </p:sp>
      <p:sp>
        <p:nvSpPr>
          <p:cNvPr id="4" name="10 Rectángulo">
            <a:extLst>
              <a:ext uri="{FF2B5EF4-FFF2-40B4-BE49-F238E27FC236}">
                <a16:creationId xmlns:a16="http://schemas.microsoft.com/office/drawing/2014/main" xmlns="" id="{BAA92811-4C90-44FF-81F0-770510177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142875"/>
            <a:ext cx="7904163" cy="66357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s-ES" altLang="es-AR" sz="4000" b="1" dirty="0">
                <a:solidFill>
                  <a:schemeClr val="bg1"/>
                </a:solidFill>
                <a:latin typeface="+mj-lt"/>
                <a:ea typeface="Tahoma" pitchFamily="34" charset="0"/>
                <a:cs typeface="Calibri" pitchFamily="34" charset="0"/>
              </a:rPr>
              <a:t>PRIMERA AYUDA PSICOLÓGICA</a:t>
            </a:r>
            <a:endParaRPr lang="es-ES_tradnl" altLang="es-AR" sz="4000" b="1" dirty="0">
              <a:solidFill>
                <a:schemeClr val="bg1"/>
              </a:solidFill>
              <a:latin typeface="+mj-lt"/>
              <a:ea typeface="Tahoma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>
            <a:extLst>
              <a:ext uri="{FF2B5EF4-FFF2-40B4-BE49-F238E27FC236}">
                <a16:creationId xmlns:a16="http://schemas.microsoft.com/office/drawing/2014/main" xmlns="" id="{1E1D8CF8-69C9-4C65-A9BE-9ABBC0B679C5}"/>
              </a:ext>
            </a:extLst>
          </p:cNvPr>
          <p:cNvSpPr/>
          <p:nvPr/>
        </p:nvSpPr>
        <p:spPr>
          <a:xfrm>
            <a:off x="863600" y="2200275"/>
            <a:ext cx="7916863" cy="38115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82875" tIns="91425" rIns="91425" bIns="45700" anchor="ctr"/>
          <a:lstStyle/>
          <a:p>
            <a:pPr marL="384048" indent="-384048" defTabSz="685800" eaLnBrk="0" hangingPunct="0">
              <a:lnSpc>
                <a:spcPct val="94000"/>
              </a:lnSpc>
              <a:spcBef>
                <a:spcPts val="1200"/>
              </a:spcBef>
              <a:spcAft>
                <a:spcPts val="200"/>
              </a:spcAft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sz="2400" dirty="0">
                <a:solidFill>
                  <a:schemeClr val="tx1"/>
                </a:solidFill>
                <a:ea typeface="Verdana"/>
                <a:cs typeface="Verdana"/>
                <a:sym typeface="Verdana"/>
              </a:rPr>
              <a:t>Fortalecer la idea de seguridad (objetivo: cortar la percepción de amenaza).</a:t>
            </a:r>
            <a:endParaRPr lang="es-AR" altLang="es-AR" sz="2400" dirty="0">
              <a:solidFill>
                <a:schemeClr val="tx1"/>
              </a:solidFill>
            </a:endParaRPr>
          </a:p>
          <a:p>
            <a:pPr marL="384048" indent="-384048" defTabSz="685800" eaLnBrk="0" hangingPunct="0">
              <a:lnSpc>
                <a:spcPct val="94000"/>
              </a:lnSpc>
              <a:spcBef>
                <a:spcPts val="1200"/>
              </a:spcBef>
              <a:spcAft>
                <a:spcPts val="200"/>
              </a:spcAft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altLang="es-AR" sz="2400" dirty="0">
                <a:solidFill>
                  <a:schemeClr val="tx1"/>
                </a:solidFill>
                <a:ea typeface="Arial"/>
                <a:cs typeface="Arial"/>
              </a:rPr>
              <a:t>Aceptar el derecho de los afectados de sentirse así.</a:t>
            </a:r>
          </a:p>
          <a:p>
            <a:pPr marL="384048" indent="-384048" defTabSz="685800" eaLnBrk="0" hangingPunct="0">
              <a:lnSpc>
                <a:spcPct val="94000"/>
              </a:lnSpc>
              <a:spcBef>
                <a:spcPts val="1200"/>
              </a:spcBef>
              <a:spcAft>
                <a:spcPts val="200"/>
              </a:spcAft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altLang="es-AR" sz="2400" dirty="0">
                <a:solidFill>
                  <a:schemeClr val="tx1"/>
                </a:solidFill>
                <a:ea typeface="Arial"/>
                <a:cs typeface="Arial"/>
              </a:rPr>
              <a:t>Identificar y destacar las fortalezas y recursos propios de los afectados, no sólo sus necesidades. </a:t>
            </a:r>
          </a:p>
          <a:p>
            <a:pPr marL="384048" indent="-384048" defTabSz="685800" eaLnBrk="0" hangingPunct="0">
              <a:lnSpc>
                <a:spcPct val="94000"/>
              </a:lnSpc>
              <a:spcBef>
                <a:spcPts val="1200"/>
              </a:spcBef>
              <a:spcAft>
                <a:spcPts val="200"/>
              </a:spcAft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sz="2400" dirty="0">
                <a:solidFill>
                  <a:schemeClr val="tx1"/>
                </a:solidFill>
                <a:ea typeface="Arial"/>
                <a:cs typeface="Arial"/>
                <a:sym typeface="Verdana"/>
              </a:rPr>
              <a:t>Ofrecer información concreta en caso de tenerla, de manera clara y sencilla.</a:t>
            </a:r>
          </a:p>
          <a:p>
            <a:pPr marL="384048" indent="-384048" defTabSz="685800" eaLnBrk="0" hangingPunct="0">
              <a:lnSpc>
                <a:spcPct val="94000"/>
              </a:lnSpc>
              <a:spcBef>
                <a:spcPts val="1200"/>
              </a:spcBef>
              <a:spcAft>
                <a:spcPts val="200"/>
              </a:spcAft>
              <a:buClr>
                <a:srgbClr val="92D050"/>
              </a:buClr>
              <a:buSzPct val="100000"/>
              <a:buFont typeface="Wingdings" pitchFamily="2" charset="2"/>
              <a:buChar char="ü"/>
              <a:defRPr/>
            </a:pPr>
            <a:r>
              <a:rPr lang="es-AR" altLang="es-AR" sz="2400" dirty="0">
                <a:solidFill>
                  <a:schemeClr val="tx1"/>
                </a:solidFill>
                <a:ea typeface="Arial"/>
                <a:cs typeface="Arial"/>
                <a:sym typeface="Verdana"/>
              </a:rPr>
              <a:t>A</a:t>
            </a:r>
            <a:r>
              <a:rPr lang="es-AR" altLang="es-AR" sz="2400" dirty="0">
                <a:solidFill>
                  <a:schemeClr val="tx1"/>
                </a:solidFill>
                <a:ea typeface="Arial"/>
                <a:cs typeface="Arial"/>
              </a:rPr>
              <a:t>segurarse de que está siendo comprendido.</a:t>
            </a:r>
            <a:endParaRPr lang="es-AR" sz="2400" dirty="0">
              <a:solidFill>
                <a:schemeClr val="tx1"/>
              </a:solidFill>
              <a:ea typeface="Arial"/>
              <a:cs typeface="Arial"/>
              <a:sym typeface="Verdana"/>
            </a:endParaRPr>
          </a:p>
        </p:txBody>
      </p:sp>
      <p:sp>
        <p:nvSpPr>
          <p:cNvPr id="5" name="10 Rectángulo">
            <a:extLst>
              <a:ext uri="{FF2B5EF4-FFF2-40B4-BE49-F238E27FC236}">
                <a16:creationId xmlns:a16="http://schemas.microsoft.com/office/drawing/2014/main" xmlns="" id="{8AFEC893-347D-4425-87B3-D8086466C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147638"/>
            <a:ext cx="7916863" cy="66516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s-ES" altLang="es-AR" sz="4000" b="1" dirty="0">
                <a:solidFill>
                  <a:schemeClr val="bg1"/>
                </a:solidFill>
                <a:latin typeface="+mj-lt"/>
                <a:ea typeface="Tahoma" pitchFamily="34" charset="0"/>
                <a:cs typeface="Calibri" pitchFamily="34" charset="0"/>
              </a:rPr>
              <a:t>PRIMERA AYUDA PSICOLÓGICA</a:t>
            </a:r>
            <a:endParaRPr lang="es-ES_tradnl" altLang="es-AR" sz="4000" b="1" dirty="0">
              <a:solidFill>
                <a:schemeClr val="bg1"/>
              </a:solidFill>
              <a:latin typeface="+mj-lt"/>
              <a:ea typeface="Tahoma" pitchFamily="34" charset="0"/>
              <a:cs typeface="Calibri" pitchFamily="34" charset="0"/>
            </a:endParaRPr>
          </a:p>
        </p:txBody>
      </p:sp>
      <p:sp>
        <p:nvSpPr>
          <p:cNvPr id="6" name="Shape 497">
            <a:extLst>
              <a:ext uri="{FF2B5EF4-FFF2-40B4-BE49-F238E27FC236}">
                <a16:creationId xmlns:a16="http://schemas.microsoft.com/office/drawing/2014/main" xmlns="" id="{592687D1-6C10-4F2E-834E-DD29DC6E6A71}"/>
              </a:ext>
            </a:extLst>
          </p:cNvPr>
          <p:cNvSpPr txBox="1"/>
          <p:nvPr/>
        </p:nvSpPr>
        <p:spPr>
          <a:xfrm>
            <a:off x="946150" y="1035050"/>
            <a:ext cx="7753350" cy="695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25" tIns="45700" rIns="91425" bIns="45700"/>
          <a:lstStyle/>
          <a:p>
            <a:pPr algn="ctr" eaLnBrk="0" hangingPunct="0">
              <a:buClr>
                <a:srgbClr val="000000"/>
              </a:buClr>
              <a:buSzPct val="25000"/>
              <a:defRPr/>
            </a:pPr>
            <a:r>
              <a:rPr lang="en-US" sz="4400" dirty="0" err="1">
                <a:solidFill>
                  <a:schemeClr val="tx1"/>
                </a:solidFill>
                <a:ea typeface="Tahoma"/>
                <a:cs typeface="Tahoma"/>
                <a:sym typeface="Tahoma"/>
              </a:rPr>
              <a:t>Qué</a:t>
            </a:r>
            <a:r>
              <a:rPr lang="en-US" sz="4400" b="1" dirty="0">
                <a:solidFill>
                  <a:schemeClr val="tx1"/>
                </a:solidFill>
                <a:ea typeface="Tahoma"/>
                <a:cs typeface="Tahoma"/>
                <a:sym typeface="Tahoma"/>
              </a:rPr>
              <a:t> </a:t>
            </a:r>
            <a:r>
              <a:rPr lang="en-US" sz="4400" b="1" dirty="0">
                <a:solidFill>
                  <a:srgbClr val="00CC00"/>
                </a:solidFill>
                <a:ea typeface="Tahoma"/>
                <a:cs typeface="Tahoma"/>
                <a:sym typeface="Tahoma"/>
              </a:rPr>
              <a:t>HACER y DECIR:</a:t>
            </a:r>
            <a:endParaRPr lang="en-US" sz="4400" b="1" dirty="0">
              <a:solidFill>
                <a:schemeClr val="tx1"/>
              </a:solidFill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E76B28-45F4-423D-AFBF-CEA7AF07A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sz="2800" spc="10" dirty="0">
                <a:latin typeface="Arial"/>
                <a:cs typeface="Arial"/>
              </a:rPr>
              <a:t/>
            </a:r>
            <a:br>
              <a:rPr lang="es-AR" sz="2800" spc="10" dirty="0">
                <a:latin typeface="Arial"/>
                <a:cs typeface="Arial"/>
              </a:rPr>
            </a:br>
            <a:r>
              <a:rPr lang="es-AR" sz="2800" spc="10" dirty="0">
                <a:latin typeface="Arial"/>
                <a:cs typeface="Arial"/>
              </a:rPr>
              <a:t>Principios generales para una respuesta de SMAPS al COVID-19</a:t>
            </a:r>
            <a:r>
              <a:rPr lang="es-AR" sz="4000" dirty="0">
                <a:latin typeface="Arial"/>
                <a:cs typeface="Arial"/>
              </a:rPr>
              <a:t/>
            </a:r>
            <a:br>
              <a:rPr lang="es-AR" sz="4000" dirty="0">
                <a:latin typeface="Arial"/>
                <a:cs typeface="Arial"/>
              </a:rPr>
            </a:br>
            <a:endParaRPr lang="es-AR" dirty="0"/>
          </a:p>
        </p:txBody>
      </p:sp>
      <p:sp>
        <p:nvSpPr>
          <p:cNvPr id="4" name="text 1">
            <a:extLst>
              <a:ext uri="{FF2B5EF4-FFF2-40B4-BE49-F238E27FC236}">
                <a16:creationId xmlns:a16="http://schemas.microsoft.com/office/drawing/2014/main" xmlns="" id="{665B0DCC-0B67-4880-8BE0-549C6F39BF4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9388" y="1773238"/>
            <a:ext cx="8785225" cy="4086225"/>
          </a:xfrm>
        </p:spPr>
        <p:txBody>
          <a:bodyPr lIns="0" tIns="0" rIns="0" bIns="0" rtlCol="0">
            <a:spAutoFit/>
          </a:bodyPr>
          <a:lstStyle/>
          <a:p>
            <a:pPr marL="190423">
              <a:buFont typeface="Arial" charset="0"/>
              <a:buChar char="•"/>
              <a:defRPr/>
            </a:pPr>
            <a:endParaRPr lang="es-AR" sz="1600" spc="10" dirty="0">
              <a:latin typeface="Arial"/>
              <a:cs typeface="Arial"/>
            </a:endParaRPr>
          </a:p>
          <a:p>
            <a:pPr marL="190423" algn="ctr">
              <a:buFont typeface="Arial" charset="0"/>
              <a:buChar char="•"/>
              <a:defRPr/>
            </a:pPr>
            <a:r>
              <a:rPr lang="es-AR" sz="1800" spc="10" dirty="0">
                <a:latin typeface="Arial"/>
                <a:cs typeface="Arial"/>
              </a:rPr>
              <a:t>Comprender y tratar las consideraciones psicosociales y de salud mental</a:t>
            </a:r>
          </a:p>
          <a:p>
            <a:pPr marL="190423" algn="ctr">
              <a:buFont typeface="Arial" charset="0"/>
              <a:buNone/>
              <a:defRPr/>
            </a:pP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será clave para detener la transmisión  y prevenir el riesgo de repercusiones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a largo plazo en el bienestar de la población y su capacidad para hacer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frente a la adversidad.</a:t>
            </a:r>
          </a:p>
          <a:p>
            <a:pPr marL="0">
              <a:buFont typeface="Arial" charset="0"/>
              <a:buChar char="•"/>
              <a:defRPr/>
            </a:pPr>
            <a:endParaRPr lang="es-AR" sz="1800" dirty="0">
              <a:latin typeface="Arial"/>
              <a:cs typeface="Arial"/>
            </a:endParaRPr>
          </a:p>
          <a:p>
            <a:pPr marL="190488" algn="ctr">
              <a:buFont typeface="Arial" charset="0"/>
              <a:buChar char="•"/>
              <a:defRPr/>
            </a:pPr>
            <a:r>
              <a:rPr lang="es-AR" sz="1800" spc="10" dirty="0">
                <a:latin typeface="Arial"/>
                <a:cs typeface="Arial"/>
              </a:rPr>
              <a:t>Esto incluye la integración de enfoques y actividades de SMAPS</a:t>
            </a:r>
          </a:p>
          <a:p>
            <a:pPr marL="190488" algn="ctr">
              <a:buFont typeface="Arial" charset="0"/>
              <a:buNone/>
              <a:defRPr/>
            </a:pPr>
            <a:r>
              <a:rPr lang="es-AR" sz="1800" spc="10" dirty="0">
                <a:latin typeface="Arial"/>
                <a:cs typeface="Arial"/>
              </a:rPr>
              <a:t>en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las estrategias pensadas para la comunidad, la colaboración con la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comunidad, la identificación de casos y el rastreo de contactos, así como las actividades en los centros de salud y sitios de cuarentena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y en las estrategias de alta médica y cuidados posteriores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al tratamiento.</a:t>
            </a:r>
          </a:p>
          <a:p>
            <a:pPr marL="190488">
              <a:buFont typeface="Arial" charset="0"/>
              <a:buNone/>
              <a:defRPr/>
            </a:pPr>
            <a:endParaRPr lang="es-AR" sz="1600" dirty="0">
              <a:latin typeface="Arial"/>
              <a:cs typeface="Arial"/>
            </a:endParaRPr>
          </a:p>
          <a:p>
            <a:pPr marL="0">
              <a:buFont typeface="Arial" charset="0"/>
              <a:buChar char="•"/>
              <a:defRPr/>
            </a:pP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>
            <a:extLst>
              <a:ext uri="{FF2B5EF4-FFF2-40B4-BE49-F238E27FC236}">
                <a16:creationId xmlns:a16="http://schemas.microsoft.com/office/drawing/2014/main" xmlns="" id="{63CDE088-8C47-4377-B654-1CB6533D66A3}"/>
              </a:ext>
            </a:extLst>
          </p:cNvPr>
          <p:cNvSpPr txBox="1"/>
          <p:nvPr/>
        </p:nvSpPr>
        <p:spPr>
          <a:xfrm>
            <a:off x="1039813" y="2079625"/>
            <a:ext cx="7753350" cy="39576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marL="342900" indent="-342900" eaLnBrk="0" hangingPunct="0">
              <a:spcBef>
                <a:spcPts val="12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û"/>
              <a:defRPr/>
            </a:pPr>
            <a:r>
              <a:rPr lang="es-AR" sz="2400" dirty="0">
                <a:solidFill>
                  <a:schemeClr val="tx1"/>
                </a:solidFill>
                <a:ea typeface="Verdana"/>
                <a:cs typeface="Verdana"/>
                <a:sym typeface="Verdana"/>
              </a:rPr>
              <a:t>No sentirse afectado por el enojo u hostilidad del asistido, ni confrontar con alguien en crisis.</a:t>
            </a:r>
          </a:p>
          <a:p>
            <a:pPr marL="342900" indent="-342900" eaLnBrk="0" hangingPunct="0">
              <a:spcBef>
                <a:spcPts val="12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û"/>
              <a:defRPr/>
            </a:pPr>
            <a:r>
              <a:rPr lang="es-AR" sz="2400" dirty="0">
                <a:solidFill>
                  <a:schemeClr val="tx1"/>
                </a:solidFill>
                <a:ea typeface="Verdana"/>
                <a:cs typeface="Verdana"/>
                <a:sym typeface="Verdana"/>
              </a:rPr>
              <a:t>No presionar a la persona para que hable si no quiere. </a:t>
            </a:r>
          </a:p>
          <a:p>
            <a:pPr marL="342900" indent="-342900" eaLnBrk="0" hangingPunct="0">
              <a:spcBef>
                <a:spcPts val="12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û"/>
              <a:defRPr/>
            </a:pPr>
            <a:r>
              <a:rPr lang="es-AR" sz="2400" dirty="0">
                <a:solidFill>
                  <a:schemeClr val="tx1"/>
                </a:solidFill>
                <a:ea typeface="Verdana"/>
                <a:cs typeface="Verdana"/>
                <a:sym typeface="Verdana"/>
              </a:rPr>
              <a:t>No interrumpir ni apurar el relato.</a:t>
            </a:r>
          </a:p>
          <a:p>
            <a:pPr marL="342900" indent="-342900" eaLnBrk="0" hangingPunct="0">
              <a:spcBef>
                <a:spcPts val="12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û"/>
              <a:defRPr/>
            </a:pPr>
            <a:r>
              <a:rPr lang="es-AR" sz="2400" dirty="0">
                <a:solidFill>
                  <a:schemeClr val="tx1"/>
                </a:solidFill>
                <a:ea typeface="Verdana"/>
                <a:cs typeface="Verdana"/>
                <a:sym typeface="Verdana"/>
              </a:rPr>
              <a:t>No tocar a la persona si no está seguro de que sea apropiado.</a:t>
            </a:r>
          </a:p>
          <a:p>
            <a:pPr marL="342900" indent="-342900" eaLnBrk="0" hangingPunct="0">
              <a:spcBef>
                <a:spcPts val="12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û"/>
              <a:defRPr/>
            </a:pPr>
            <a:r>
              <a:rPr lang="es-AR" sz="2400" dirty="0">
                <a:solidFill>
                  <a:schemeClr val="tx1"/>
                </a:solidFill>
                <a:ea typeface="Verdana"/>
                <a:cs typeface="Verdana"/>
                <a:sym typeface="Verdana"/>
              </a:rPr>
              <a:t>No utilizar expresiones demasiado técnicas.</a:t>
            </a:r>
          </a:p>
        </p:txBody>
      </p:sp>
      <p:sp>
        <p:nvSpPr>
          <p:cNvPr id="516" name="Shape 516">
            <a:extLst>
              <a:ext uri="{FF2B5EF4-FFF2-40B4-BE49-F238E27FC236}">
                <a16:creationId xmlns:a16="http://schemas.microsoft.com/office/drawing/2014/main" xmlns="" id="{851FF5AA-5837-4E8D-89DC-DDC8EE0A4401}"/>
              </a:ext>
            </a:extLst>
          </p:cNvPr>
          <p:cNvSpPr txBox="1"/>
          <p:nvPr/>
        </p:nvSpPr>
        <p:spPr>
          <a:xfrm>
            <a:off x="1039813" y="981075"/>
            <a:ext cx="7753350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25" tIns="45700" rIns="91425" bIns="45700"/>
          <a:lstStyle>
            <a:defPPr>
              <a:defRPr lang="en-US"/>
            </a:defPPr>
            <a:lvl1pPr lvl="0" algn="ctr">
              <a:buClr>
                <a:srgbClr val="000000"/>
              </a:buClr>
              <a:buSzPct val="25000"/>
              <a:defRPr sz="4400">
                <a:ea typeface="Tahoma"/>
                <a:cs typeface="Tahom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  <a:sym typeface="Tahoma"/>
              </a:rPr>
              <a:t>Qué </a:t>
            </a:r>
            <a:r>
              <a:rPr lang="en-US" dirty="0">
                <a:solidFill>
                  <a:srgbClr val="FF0000"/>
                </a:solidFill>
                <a:sym typeface="Tahoma"/>
              </a:rPr>
              <a:t>NO HACER NI DECIR</a:t>
            </a:r>
            <a:r>
              <a:rPr lang="en-US" dirty="0">
                <a:solidFill>
                  <a:schemeClr val="tx1"/>
                </a:solidFill>
                <a:sym typeface="Tahoma"/>
              </a:rPr>
              <a:t>:</a:t>
            </a:r>
          </a:p>
        </p:txBody>
      </p:sp>
      <p:sp>
        <p:nvSpPr>
          <p:cNvPr id="4" name="10 Rectángulo">
            <a:extLst>
              <a:ext uri="{FF2B5EF4-FFF2-40B4-BE49-F238E27FC236}">
                <a16:creationId xmlns:a16="http://schemas.microsoft.com/office/drawing/2014/main" xmlns="" id="{C2E9E2AE-0673-496F-B3F8-0FCF51F75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104775"/>
            <a:ext cx="7753350" cy="66516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s-ES" altLang="es-AR" sz="4000" b="1" dirty="0">
                <a:solidFill>
                  <a:schemeClr val="bg1"/>
                </a:solidFill>
                <a:latin typeface="+mj-lt"/>
                <a:ea typeface="Tahoma" pitchFamily="34" charset="0"/>
                <a:cs typeface="Calibri" pitchFamily="34" charset="0"/>
              </a:rPr>
              <a:t>PRIMERA AYUDA PSICOLÓGICA</a:t>
            </a:r>
            <a:endParaRPr lang="es-ES_tradnl" altLang="es-AR" sz="4000" b="1" dirty="0">
              <a:solidFill>
                <a:schemeClr val="bg1"/>
              </a:solidFill>
              <a:latin typeface="+mj-lt"/>
              <a:ea typeface="Tahoma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>
            <a:extLst>
              <a:ext uri="{FF2B5EF4-FFF2-40B4-BE49-F238E27FC236}">
                <a16:creationId xmlns:a16="http://schemas.microsoft.com/office/drawing/2014/main" xmlns="" id="{492C1A5E-778E-4A93-B044-3D0048563A61}"/>
              </a:ext>
            </a:extLst>
          </p:cNvPr>
          <p:cNvSpPr txBox="1"/>
          <p:nvPr/>
        </p:nvSpPr>
        <p:spPr>
          <a:xfrm>
            <a:off x="1039813" y="2079625"/>
            <a:ext cx="7753350" cy="41576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5" tIns="45700" rIns="91425" bIns="45700" anchor="ctr"/>
          <a:lstStyle>
            <a:defPPr>
              <a:defRPr lang="en-US"/>
            </a:defPPr>
            <a:lvl1pPr marR="0" lvl="0" indent="0">
              <a:spcBef>
                <a:spcPts val="1200"/>
              </a:spcBef>
              <a:buClr>
                <a:schemeClr val="dk1"/>
              </a:buClr>
              <a:buSzPct val="100000"/>
              <a:buFont typeface="Wingdings" pitchFamily="2" charset="2"/>
              <a:buChar char="ü"/>
              <a:defRPr sz="2000" b="1" i="0" u="none" strike="noStrike" cap="all" baseline="0">
                <a:solidFill>
                  <a:schemeClr val="dk1"/>
                </a:solidFill>
                <a:latin typeface="Calibri" pitchFamily="34" charset="0"/>
                <a:ea typeface="Verdana"/>
                <a:cs typeface="Verdana"/>
              </a:defRPr>
            </a:lvl1pPr>
          </a:lstStyle>
          <a:p>
            <a:pPr marL="342900" indent="-342900" eaLnBrk="0" hangingPunct="0">
              <a:buClr>
                <a:srgbClr val="FF0000"/>
              </a:buClr>
              <a:buFont typeface="Wingdings" pitchFamily="2" charset="2"/>
              <a:buChar char=""/>
              <a:defRPr/>
            </a:pPr>
            <a:r>
              <a:rPr lang="es-AR" sz="2400" b="0" cap="none" dirty="0">
                <a:latin typeface="+mn-lt"/>
                <a:sym typeface="Verdana"/>
              </a:rPr>
              <a:t>No juzgar y evitar expresiones como: “la sacó barata”, “no debería sentirse así”, “tuvo una desgracia con suerte”.</a:t>
            </a:r>
          </a:p>
          <a:p>
            <a:pPr marL="342900" indent="-342900" eaLnBrk="0" hangingPunct="0">
              <a:buClr>
                <a:srgbClr val="FF0000"/>
              </a:buClr>
              <a:buFont typeface="Wingdings" pitchFamily="2" charset="2"/>
              <a:buChar char=""/>
              <a:defRPr/>
            </a:pPr>
            <a:r>
              <a:rPr lang="es-AR" sz="2400" b="0" cap="none" dirty="0">
                <a:latin typeface="+mn-lt"/>
                <a:sym typeface="Verdana"/>
              </a:rPr>
              <a:t>No ofrecer respuestas, favorecer la reflexión.</a:t>
            </a:r>
          </a:p>
          <a:p>
            <a:pPr marL="342900" indent="-342900" eaLnBrk="0" hangingPunct="0">
              <a:buClr>
                <a:srgbClr val="FF0000"/>
              </a:buClr>
              <a:buFont typeface="Wingdings" pitchFamily="2" charset="2"/>
              <a:buChar char=""/>
              <a:defRPr/>
            </a:pPr>
            <a:r>
              <a:rPr lang="es-AR" sz="2400" b="0" cap="none" dirty="0">
                <a:latin typeface="+mn-lt"/>
                <a:sym typeface="Verdana"/>
              </a:rPr>
              <a:t>No prometer lo que no pueda cumplir.</a:t>
            </a:r>
          </a:p>
          <a:p>
            <a:pPr marL="342900" indent="-342900" eaLnBrk="0" hangingPunct="0">
              <a:buClr>
                <a:srgbClr val="FF0000"/>
              </a:buClr>
              <a:buFont typeface="Wingdings" pitchFamily="2" charset="2"/>
              <a:buChar char=""/>
              <a:defRPr/>
            </a:pPr>
            <a:r>
              <a:rPr lang="es-AR" sz="2400" b="0" cap="none" dirty="0">
                <a:latin typeface="+mn-lt"/>
                <a:sym typeface="Verdana"/>
              </a:rPr>
              <a:t>No subestimar amenazas de suicidio.</a:t>
            </a:r>
          </a:p>
          <a:p>
            <a:pPr marL="342900" indent="-342900" eaLnBrk="0" hangingPunct="0">
              <a:buClr>
                <a:srgbClr val="FF0000"/>
              </a:buClr>
              <a:buFont typeface="Wingdings" pitchFamily="2" charset="2"/>
              <a:buChar char=""/>
              <a:defRPr/>
            </a:pPr>
            <a:r>
              <a:rPr lang="es-AR" sz="2400" b="0" cap="none" dirty="0">
                <a:latin typeface="+mn-lt"/>
                <a:sym typeface="Verdana"/>
              </a:rPr>
              <a:t>Evitar la medicalización.</a:t>
            </a:r>
          </a:p>
        </p:txBody>
      </p:sp>
      <p:sp>
        <p:nvSpPr>
          <p:cNvPr id="4" name="10 Rectángulo">
            <a:extLst>
              <a:ext uri="{FF2B5EF4-FFF2-40B4-BE49-F238E27FC236}">
                <a16:creationId xmlns:a16="http://schemas.microsoft.com/office/drawing/2014/main" xmlns="" id="{ACE4FAA8-FD52-434F-9240-2D08D9026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104775"/>
            <a:ext cx="7753350" cy="665163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s-ES" altLang="es-AR" sz="4000" b="1" dirty="0">
                <a:solidFill>
                  <a:schemeClr val="bg1"/>
                </a:solidFill>
                <a:latin typeface="+mj-lt"/>
                <a:ea typeface="Tahoma" pitchFamily="34" charset="0"/>
                <a:cs typeface="Calibri" pitchFamily="34" charset="0"/>
              </a:rPr>
              <a:t>PRIMERA AYUDA PSICOLÓGICA</a:t>
            </a:r>
            <a:endParaRPr lang="es-ES_tradnl" altLang="es-AR" sz="4000" b="1" dirty="0">
              <a:solidFill>
                <a:schemeClr val="bg1"/>
              </a:solidFill>
              <a:latin typeface="+mj-lt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Shape 516">
            <a:extLst>
              <a:ext uri="{FF2B5EF4-FFF2-40B4-BE49-F238E27FC236}">
                <a16:creationId xmlns:a16="http://schemas.microsoft.com/office/drawing/2014/main" xmlns="" id="{02866D98-6793-41BD-B043-EA8BA7C1A678}"/>
              </a:ext>
            </a:extLst>
          </p:cNvPr>
          <p:cNvSpPr txBox="1"/>
          <p:nvPr/>
        </p:nvSpPr>
        <p:spPr>
          <a:xfrm>
            <a:off x="1039813" y="981075"/>
            <a:ext cx="7753350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25" tIns="45700" rIns="91425" bIns="45700"/>
          <a:lstStyle>
            <a:defPPr>
              <a:defRPr lang="en-US"/>
            </a:defPPr>
            <a:lvl1pPr lvl="0" algn="ctr">
              <a:buClr>
                <a:srgbClr val="000000"/>
              </a:buClr>
              <a:buSzPct val="25000"/>
              <a:defRPr sz="4400">
                <a:ea typeface="Tahoma"/>
                <a:cs typeface="Tahoma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  <a:sym typeface="Tahoma"/>
              </a:rPr>
              <a:t>Qué </a:t>
            </a:r>
            <a:r>
              <a:rPr lang="en-US" dirty="0">
                <a:solidFill>
                  <a:srgbClr val="FF0000"/>
                </a:solidFill>
                <a:sym typeface="Tahoma"/>
              </a:rPr>
              <a:t>NO HACER NI DECIR</a:t>
            </a:r>
            <a:r>
              <a:rPr lang="en-US" dirty="0">
                <a:solidFill>
                  <a:schemeClr val="tx1"/>
                </a:solidFill>
                <a:sym typeface="Tahoma"/>
              </a:rPr>
              <a:t>: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845BA502-9AF8-401F-B583-90E7E6AC5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33350"/>
            <a:ext cx="7288213" cy="754063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s-AR" b="1" dirty="0"/>
              <a:t>Recomendaciones </a:t>
            </a:r>
          </a:p>
        </p:txBody>
      </p:sp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A86C5FB6-92AB-465A-9FA6-6E8C635EE8C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28700" y="1052513"/>
            <a:ext cx="7288213" cy="51101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pPr>
              <a:buFont typeface="Arial" charset="0"/>
              <a:buChar char="•"/>
              <a:defRPr/>
            </a:pPr>
            <a:endParaRPr lang="es-AR" sz="2800" dirty="0"/>
          </a:p>
          <a:p>
            <a:pPr>
              <a:buFont typeface="Arial" charset="0"/>
              <a:buChar char="•"/>
              <a:defRPr/>
            </a:pPr>
            <a:r>
              <a:rPr lang="es-AR" sz="2800" dirty="0"/>
              <a:t>Contar con identificación institucional y equipamiento adecuado. En caso de SMAPS telefónico debe identificarse haciendo mención a su Institución de referencia</a:t>
            </a:r>
          </a:p>
          <a:p>
            <a:pPr marL="0" indent="0">
              <a:buFont typeface="Arial" charset="0"/>
              <a:buNone/>
              <a:defRPr/>
            </a:pPr>
            <a:endParaRPr lang="es-AR" sz="2800" dirty="0"/>
          </a:p>
          <a:p>
            <a:pPr>
              <a:buFont typeface="Arial" charset="0"/>
              <a:buChar char="•"/>
              <a:defRPr/>
            </a:pPr>
            <a:r>
              <a:rPr lang="es-AR" sz="2800" dirty="0"/>
              <a:t>Ponerse a disposición del C.O.E. (Centro de Operaciones de Emergencias) o quien comande la respuesta. La respuesta en la emergencias debe ser coordinada desde quienes la dirigen</a:t>
            </a:r>
          </a:p>
          <a:p>
            <a:pPr marL="0" indent="0">
              <a:buFont typeface="Arial" charset="0"/>
              <a:buNone/>
              <a:defRPr/>
            </a:pPr>
            <a:endParaRPr lang="es-AR" sz="2800" dirty="0"/>
          </a:p>
          <a:p>
            <a:pPr>
              <a:buFont typeface="Arial" charset="0"/>
              <a:buChar char="•"/>
              <a:defRPr/>
            </a:pPr>
            <a:r>
              <a:rPr lang="es-AR" sz="2800" dirty="0"/>
              <a:t>Intervenir coordinadamente entre los distintos equipos y sectores intervinientes, evitar lo que se refiere como el “segundo desastre” por una intervención inadecuada.</a:t>
            </a:r>
          </a:p>
          <a:p>
            <a:pPr marL="0" indent="0">
              <a:buFont typeface="Arial" charset="0"/>
              <a:buNone/>
              <a:defRPr/>
            </a:pPr>
            <a:endParaRPr lang="es-A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7C69F6AB-177C-4D3C-B6E0-71ADD5602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33350"/>
            <a:ext cx="7551738" cy="754063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s-AR" b="1" dirty="0"/>
              <a:t>Recomendaciones </a:t>
            </a:r>
          </a:p>
        </p:txBody>
      </p:sp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5DA2F611-CF83-442F-B06F-26923C37735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28700" y="1089025"/>
            <a:ext cx="7551738" cy="49323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s-AR" sz="2400" dirty="0"/>
              <a:t>Antes de actuar: informarse, evaluar y priorizar, diseñando la intervención según las necesidades y los recursos disponibles.</a:t>
            </a:r>
          </a:p>
          <a:p>
            <a:pPr marL="0" indent="0">
              <a:buFont typeface="Arial" charset="0"/>
              <a:buNone/>
              <a:defRPr/>
            </a:pPr>
            <a:endParaRPr lang="es-AR" sz="2400" dirty="0"/>
          </a:p>
          <a:p>
            <a:pPr>
              <a:buFont typeface="Arial" charset="0"/>
              <a:buChar char="•"/>
              <a:defRPr/>
            </a:pPr>
            <a:r>
              <a:rPr lang="es-AR" sz="2400" dirty="0"/>
              <a:t>No descuidar la contención de familiares de afectados directos.</a:t>
            </a:r>
          </a:p>
          <a:p>
            <a:pPr marL="0" indent="0">
              <a:buFont typeface="Arial" charset="0"/>
              <a:buNone/>
              <a:defRPr/>
            </a:pPr>
            <a:endParaRPr lang="es-AR" sz="2400" dirty="0"/>
          </a:p>
          <a:p>
            <a:pPr>
              <a:buFont typeface="Arial" charset="0"/>
              <a:buChar char="•"/>
              <a:defRPr/>
            </a:pPr>
            <a:r>
              <a:rPr lang="es-AR" sz="2400" dirty="0"/>
              <a:t>Registrar los datos de afectados, equipos intervinientes, recursos institucionales.</a:t>
            </a:r>
          </a:p>
          <a:p>
            <a:pPr marL="0" indent="0">
              <a:buFont typeface="Arial" charset="0"/>
              <a:buNone/>
              <a:defRPr/>
            </a:pPr>
            <a:endParaRPr lang="es-AR" sz="2400" dirty="0"/>
          </a:p>
          <a:p>
            <a:pPr>
              <a:buFont typeface="Arial" charset="0"/>
              <a:buChar char="•"/>
              <a:defRPr/>
            </a:pPr>
            <a:r>
              <a:rPr lang="es-AR" sz="2400" dirty="0"/>
              <a:t>Facilitar material </a:t>
            </a:r>
            <a:r>
              <a:rPr lang="es-AR" sz="2400" dirty="0" err="1"/>
              <a:t>psicoeducativo</a:t>
            </a:r>
            <a:r>
              <a:rPr lang="es-AR" sz="2400" dirty="0"/>
              <a:t> y datos de contacto.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9C1930-DD57-4C46-9C79-DE3BEC5F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sz="2800" spc="10" dirty="0">
                <a:latin typeface="Arial"/>
                <a:cs typeface="Arial"/>
              </a:rPr>
              <a:t/>
            </a:r>
            <a:br>
              <a:rPr lang="es-AR" sz="2800" spc="10" dirty="0">
                <a:latin typeface="Arial"/>
                <a:cs typeface="Arial"/>
              </a:rPr>
            </a:br>
            <a:r>
              <a:rPr lang="es-AR" sz="2800" spc="10" dirty="0">
                <a:latin typeface="Arial"/>
                <a:cs typeface="Arial"/>
              </a:rPr>
              <a:t>Principios generales para una respuesta de SMAPS al COVID-19</a:t>
            </a:r>
            <a:r>
              <a:rPr lang="es-AR" sz="4000" dirty="0">
                <a:latin typeface="Arial"/>
                <a:cs typeface="Arial"/>
              </a:rPr>
              <a:t/>
            </a:r>
            <a:br>
              <a:rPr lang="es-AR" sz="4000" dirty="0">
                <a:latin typeface="Arial"/>
                <a:cs typeface="Arial"/>
              </a:rPr>
            </a:br>
            <a:endParaRPr lang="es-AR" dirty="0"/>
          </a:p>
        </p:txBody>
      </p:sp>
      <p:sp>
        <p:nvSpPr>
          <p:cNvPr id="4" name="text 1">
            <a:extLst>
              <a:ext uri="{FF2B5EF4-FFF2-40B4-BE49-F238E27FC236}">
                <a16:creationId xmlns:a16="http://schemas.microsoft.com/office/drawing/2014/main" xmlns="" id="{BF5C39BF-7E1F-49E6-912A-709DD1DA8D3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8750" y="1628775"/>
            <a:ext cx="8985250" cy="3059113"/>
          </a:xfrm>
        </p:spPr>
        <p:txBody>
          <a:bodyPr wrap="none" lIns="0" tIns="0" rIns="0" bIns="0" rtlCol="0">
            <a:spAutoFit/>
          </a:bodyPr>
          <a:lstStyle/>
          <a:p>
            <a:pPr marL="190423" algn="ctr">
              <a:buFont typeface="Arial" charset="0"/>
              <a:buChar char="•"/>
              <a:defRPr/>
            </a:pPr>
            <a:r>
              <a:rPr lang="es-AR" sz="1400" spc="10" dirty="0">
                <a:latin typeface="Arial"/>
                <a:cs typeface="Arial"/>
              </a:rPr>
              <a:t>La SMAPS debe ser un componente fundamental de cualquier respuesta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lang="es-AR" sz="1400" spc="10" dirty="0">
                <a:latin typeface="Arial"/>
                <a:cs typeface="Arial"/>
              </a:rPr>
              <a:t>de salud.</a:t>
            </a:r>
          </a:p>
          <a:p>
            <a:pPr marL="190488" algn="ctr">
              <a:buFont typeface="Arial" charset="0"/>
              <a:buChar char="•"/>
              <a:defRPr/>
            </a:pPr>
            <a:endParaRPr lang="es-AR" sz="1400" dirty="0">
              <a:latin typeface="Arial"/>
              <a:cs typeface="Arial"/>
            </a:endParaRPr>
          </a:p>
          <a:p>
            <a:pPr marL="171450" indent="-171450" algn="ctr">
              <a:buFont typeface="Arial" charset="0"/>
              <a:buChar char="•"/>
              <a:defRPr/>
            </a:pPr>
            <a:r>
              <a:rPr lang="es-AR" sz="1400" b="1" spc="10" dirty="0">
                <a:latin typeface="Arial"/>
                <a:cs typeface="Arial"/>
              </a:rPr>
              <a:t>Se deberían llevar a cabo intervenciones de salud mental dentro de los</a:t>
            </a:r>
            <a:r>
              <a:rPr lang="es-AR" sz="1400" b="1" dirty="0">
                <a:latin typeface="Arial"/>
                <a:cs typeface="Arial"/>
              </a:rPr>
              <a:t> </a:t>
            </a:r>
            <a:r>
              <a:rPr lang="es-AR" sz="1400" b="1" spc="10" dirty="0">
                <a:latin typeface="Arial"/>
                <a:cs typeface="Arial"/>
              </a:rPr>
              <a:t>servicios generales de salud</a:t>
            </a:r>
          </a:p>
          <a:p>
            <a:pPr marL="171450" indent="-171450" algn="ctr">
              <a:buFont typeface="Arial" charset="0"/>
              <a:buNone/>
              <a:defRPr/>
            </a:pPr>
            <a:r>
              <a:rPr lang="es-AR" sz="1400" b="1" spc="10" dirty="0">
                <a:latin typeface="Arial"/>
                <a:cs typeface="Arial"/>
              </a:rPr>
              <a:t> (incluida la atención primaria) y podrían organizarse intervenciones en otras estructuras existentes </a:t>
            </a:r>
          </a:p>
          <a:p>
            <a:pPr marL="171450" indent="-171450" algn="ctr">
              <a:buFont typeface="Arial" charset="0"/>
              <a:buNone/>
              <a:defRPr/>
            </a:pPr>
            <a:r>
              <a:rPr lang="es-AR" sz="1400" b="1" spc="10" dirty="0">
                <a:latin typeface="Arial"/>
                <a:cs typeface="Arial"/>
              </a:rPr>
              <a:t>de</a:t>
            </a:r>
            <a:r>
              <a:rPr lang="es-AR" sz="1400" b="1" dirty="0">
                <a:latin typeface="Arial"/>
                <a:cs typeface="Arial"/>
              </a:rPr>
              <a:t> </a:t>
            </a:r>
            <a:r>
              <a:rPr lang="es-AR" sz="1400" b="1" spc="10" dirty="0">
                <a:latin typeface="Arial"/>
                <a:cs typeface="Arial"/>
              </a:rPr>
              <a:t>la comunidad, como las escuelas, los centros comunitarios, los centros</a:t>
            </a:r>
            <a:r>
              <a:rPr lang="es-AR" sz="1400" b="1" dirty="0">
                <a:latin typeface="Arial"/>
                <a:cs typeface="Arial"/>
              </a:rPr>
              <a:t> </a:t>
            </a:r>
            <a:r>
              <a:rPr lang="es-AR" sz="1400" b="1" spc="10" dirty="0">
                <a:latin typeface="Arial"/>
                <a:cs typeface="Arial"/>
              </a:rPr>
              <a:t>juveniles y para ancianos.</a:t>
            </a:r>
          </a:p>
          <a:p>
            <a:pPr marL="171450" indent="-171450" algn="ctr">
              <a:buFont typeface="Wingdings 2" panose="05020102010507070707" pitchFamily="18" charset="2"/>
              <a:buChar char=" "/>
              <a:defRPr/>
            </a:pPr>
            <a:endParaRPr lang="es-AR" sz="1400" spc="10" dirty="0">
              <a:latin typeface="Arial"/>
              <a:cs typeface="Arial"/>
            </a:endParaRPr>
          </a:p>
          <a:p>
            <a:pPr marL="171450" indent="-171450" algn="ctr">
              <a:buFont typeface="Arial" charset="0"/>
              <a:buChar char="•"/>
              <a:defRPr/>
            </a:pPr>
            <a:r>
              <a:rPr lang="es-AR" sz="1400" u="sng" spc="10" dirty="0">
                <a:latin typeface="Arial"/>
                <a:cs typeface="Arial"/>
              </a:rPr>
              <a:t>Se debe atender y brindar apoyo a la salud mental y el bienestar de</a:t>
            </a:r>
            <a:r>
              <a:rPr lang="es-AR" sz="1400" u="sng" dirty="0">
                <a:latin typeface="Arial"/>
                <a:cs typeface="Arial"/>
              </a:rPr>
              <a:t> </a:t>
            </a:r>
            <a:r>
              <a:rPr lang="es-AR" sz="1400" u="sng" spc="10" dirty="0">
                <a:latin typeface="Arial"/>
                <a:cs typeface="Arial"/>
              </a:rPr>
              <a:t>los trabajadores de primera línea:  </a:t>
            </a:r>
          </a:p>
          <a:p>
            <a:pPr marL="171450" indent="-171450" algn="ctr">
              <a:buFont typeface="Wingdings 2" panose="05020102010507070707" pitchFamily="18" charset="2"/>
              <a:buChar char=" "/>
              <a:defRPr/>
            </a:pPr>
            <a:r>
              <a:rPr lang="es-AR" sz="1400" spc="10" dirty="0">
                <a:latin typeface="Arial"/>
                <a:cs typeface="Arial"/>
              </a:rPr>
              <a:t>los trabajadores de la salud, </a:t>
            </a:r>
          </a:p>
          <a:p>
            <a:pPr marL="171450" indent="-171450" algn="ctr">
              <a:buFont typeface="Wingdings 2" panose="05020102010507070707" pitchFamily="18" charset="2"/>
              <a:buChar char=" "/>
              <a:defRPr/>
            </a:pPr>
            <a:r>
              <a:rPr lang="es-AR" sz="1400" spc="10" dirty="0">
                <a:latin typeface="Arial"/>
                <a:cs typeface="Arial"/>
              </a:rPr>
              <a:t>los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lang="es-AR" sz="1400" spc="10" dirty="0">
                <a:latin typeface="Arial"/>
                <a:cs typeface="Arial"/>
              </a:rPr>
              <a:t>identificadores de casos, </a:t>
            </a:r>
          </a:p>
          <a:p>
            <a:pPr marL="171450" indent="-171450" algn="ctr">
              <a:buFont typeface="Wingdings 2" panose="05020102010507070707" pitchFamily="18" charset="2"/>
              <a:buChar char=" "/>
              <a:defRPr/>
            </a:pPr>
            <a:r>
              <a:rPr lang="es-AR" sz="1400" spc="10" dirty="0">
                <a:latin typeface="Arial"/>
                <a:cs typeface="Arial"/>
              </a:rPr>
              <a:t>los trabajadores encargados del tratamiento de</a:t>
            </a:r>
            <a:r>
              <a:rPr lang="es-AR" sz="1400" dirty="0">
                <a:latin typeface="Arial"/>
                <a:cs typeface="Arial"/>
              </a:rPr>
              <a:t> </a:t>
            </a:r>
            <a:r>
              <a:rPr lang="es-AR" sz="1400" spc="10" dirty="0">
                <a:latin typeface="Arial"/>
                <a:cs typeface="Arial"/>
              </a:rPr>
              <a:t>los cuerpos de los fallecidos, </a:t>
            </a:r>
          </a:p>
          <a:p>
            <a:pPr marL="171450" indent="-171450" algn="ctr">
              <a:buFont typeface="Wingdings 2" panose="05020102010507070707" pitchFamily="18" charset="2"/>
              <a:buChar char=" "/>
              <a:defRPr/>
            </a:pPr>
            <a:r>
              <a:rPr lang="es-AR" sz="1400" spc="10" dirty="0">
                <a:latin typeface="Arial"/>
                <a:cs typeface="Arial"/>
              </a:rPr>
              <a:t>así como gran parte del resto del personal</a:t>
            </a:r>
            <a:r>
              <a:rPr lang="es-AR" sz="1400" dirty="0">
                <a:latin typeface="Arial"/>
                <a:cs typeface="Arial"/>
              </a:rPr>
              <a:t> </a:t>
            </a:r>
          </a:p>
          <a:p>
            <a:pPr marL="171450" indent="-171450" algn="ctr">
              <a:buFont typeface="Wingdings 2" panose="05020102010507070707" pitchFamily="18" charset="2"/>
              <a:buChar char=" "/>
              <a:defRPr/>
            </a:pPr>
            <a:r>
              <a:rPr lang="es-AR" sz="1400" b="1" spc="10" dirty="0">
                <a:latin typeface="Arial"/>
                <a:cs typeface="Arial"/>
              </a:rPr>
              <a:t>Los voluntarios deben recibir SMAPS de forma continua tanto durante</a:t>
            </a:r>
            <a:r>
              <a:rPr lang="es-AR" sz="1400" b="1" dirty="0">
                <a:latin typeface="Arial"/>
                <a:cs typeface="Arial"/>
              </a:rPr>
              <a:t> </a:t>
            </a:r>
            <a:r>
              <a:rPr lang="es-AR" sz="1400" b="1" spc="10" dirty="0">
                <a:latin typeface="Arial"/>
                <a:cs typeface="Arial"/>
              </a:rPr>
              <a:t>como después del brote.</a:t>
            </a:r>
            <a:endParaRPr sz="2400" b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F7F788-C323-46A4-8A8D-209C02F4D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sz="2800" spc="10" dirty="0">
                <a:latin typeface="Arial"/>
                <a:cs typeface="Arial"/>
              </a:rPr>
              <a:t/>
            </a:r>
            <a:br>
              <a:rPr lang="es-AR" sz="2800" spc="10" dirty="0">
                <a:latin typeface="Arial"/>
                <a:cs typeface="Arial"/>
              </a:rPr>
            </a:br>
            <a:r>
              <a:rPr lang="es-AR" sz="2800" spc="10" dirty="0">
                <a:latin typeface="Arial"/>
                <a:cs typeface="Arial"/>
              </a:rPr>
              <a:t>Principios generales para una respuesta de SMAPS al COVID-19</a:t>
            </a:r>
            <a:r>
              <a:rPr lang="es-AR" sz="4000" dirty="0">
                <a:latin typeface="Arial"/>
                <a:cs typeface="Arial"/>
              </a:rPr>
              <a:t/>
            </a:r>
            <a:br>
              <a:rPr lang="es-AR" sz="4000" dirty="0">
                <a:latin typeface="Arial"/>
                <a:cs typeface="Arial"/>
              </a:rPr>
            </a:br>
            <a:endParaRPr lang="es-AR" dirty="0"/>
          </a:p>
        </p:txBody>
      </p:sp>
      <p:sp>
        <p:nvSpPr>
          <p:cNvPr id="4" name="text 1">
            <a:extLst>
              <a:ext uri="{FF2B5EF4-FFF2-40B4-BE49-F238E27FC236}">
                <a16:creationId xmlns:a16="http://schemas.microsoft.com/office/drawing/2014/main" xmlns="" id="{96C7F6AB-3389-4275-A242-99A128704CD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281113"/>
            <a:ext cx="8229600" cy="44688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>
            <a:spAutoFit/>
          </a:bodyPr>
          <a:lstStyle/>
          <a:p>
            <a:pPr marL="190423">
              <a:buFont typeface="Arial" charset="0"/>
              <a:buChar char="•"/>
              <a:defRPr/>
            </a:pPr>
            <a:endParaRPr lang="es-AR" sz="1800" spc="10" dirty="0">
              <a:latin typeface="Arial"/>
              <a:cs typeface="Arial"/>
            </a:endParaRPr>
          </a:p>
          <a:p>
            <a:pPr marL="190650">
              <a:buFont typeface="Arial" charset="0"/>
              <a:buChar char="•"/>
              <a:defRPr/>
            </a:pPr>
            <a:r>
              <a:rPr lang="es-AR" sz="1800" spc="10" dirty="0">
                <a:latin typeface="Arial"/>
                <a:cs typeface="Arial"/>
              </a:rPr>
              <a:t>La SMAPS debe considerarse como una cuestión transversal </a:t>
            </a:r>
          </a:p>
          <a:p>
            <a:pPr marL="0" indent="0">
              <a:buFont typeface="Arial" charset="0"/>
              <a:buNone/>
              <a:defRPr/>
            </a:pPr>
            <a:r>
              <a:rPr lang="es-AR" sz="1800" spc="10" dirty="0">
                <a:latin typeface="Arial"/>
                <a:cs typeface="Arial"/>
              </a:rPr>
              <a:t>que afecta a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todos los sectores/pilares de emergencia involucrados en la respuesta.</a:t>
            </a:r>
            <a:endParaRPr lang="es-AR" sz="1800" spc="10" dirty="0">
              <a:latin typeface="Wingdings 2"/>
              <a:cs typeface="Arial"/>
            </a:endParaRPr>
          </a:p>
          <a:p>
            <a:pPr marL="190650">
              <a:buFont typeface="Arial" charset="0"/>
              <a:buChar char="•"/>
              <a:defRPr/>
            </a:pPr>
            <a:endParaRPr lang="es-AR" sz="1800" spc="10" dirty="0">
              <a:latin typeface="Wingdings 2"/>
              <a:cs typeface="Wingdings 2"/>
            </a:endParaRPr>
          </a:p>
          <a:p>
            <a:pPr marL="0" indent="0">
              <a:buFont typeface="Arial" charset="0"/>
              <a:buNone/>
              <a:defRPr/>
            </a:pPr>
            <a:r>
              <a:rPr lang="es-AR" sz="2400" b="1" spc="1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Es crítico implementar mecanismos de coordinación claros e integrar la</a:t>
            </a:r>
            <a:r>
              <a:rPr lang="es-AR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s-AR" sz="2400" b="1" spc="1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experiencia técnica en la SMAPS.</a:t>
            </a:r>
            <a:endParaRPr lang="es-AR" sz="24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190650">
              <a:buFont typeface="Arial" charset="0"/>
              <a:buChar char="•"/>
              <a:defRPr/>
            </a:pPr>
            <a:endParaRPr lang="es-AR" sz="1800" spc="10" dirty="0">
              <a:latin typeface="Arial"/>
              <a:cs typeface="Arial"/>
            </a:endParaRPr>
          </a:p>
          <a:p>
            <a:pPr marL="190650">
              <a:buFont typeface="Arial" charset="0"/>
              <a:buChar char="•"/>
              <a:defRPr/>
            </a:pPr>
            <a:r>
              <a:rPr lang="es-AR" sz="1800" spc="10" dirty="0">
                <a:latin typeface="Arial"/>
                <a:cs typeface="Arial"/>
              </a:rPr>
              <a:t>Compartir información y herramientas de SMAPS entre todos los sectores/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pilares de emergencia es crucial durante un brote para poder aprovechar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los recursos.</a:t>
            </a:r>
          </a:p>
          <a:p>
            <a:pPr marL="190650">
              <a:buFont typeface="Arial" charset="0"/>
              <a:buChar char="•"/>
              <a:defRPr/>
            </a:pPr>
            <a:r>
              <a:rPr lang="es-AR" sz="1800" spc="10" dirty="0">
                <a:latin typeface="Arial"/>
                <a:cs typeface="Arial"/>
              </a:rPr>
              <a:t>En los casos en que haya falta de conocimiento y experiencia se deben facilitar y compartir entre gobiernos y organismos capacitaciones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lang="es-AR" sz="1800" spc="10" dirty="0">
                <a:latin typeface="Arial"/>
                <a:cs typeface="Arial"/>
              </a:rPr>
              <a:t>en línea sobre SMAPS en emergencias humanitarias y catástrofes. </a:t>
            </a:r>
            <a:endParaRPr lang="es-AR"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02835262-9298-4720-B47E-68AD8E743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6" y="293076"/>
            <a:ext cx="7936523" cy="1191707"/>
          </a:xfrm>
          <a:solidFill>
            <a:schemeClr val="accent5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uFill>
                  <a:solidFill>
                    <a:schemeClr val="accent1">
                      <a:lumMod val="60000"/>
                      <a:lumOff val="40000"/>
                    </a:schemeClr>
                  </a:solidFill>
                </a:uFill>
                <a:ea typeface="+mn-ea"/>
                <a:cs typeface="Aharoni" panose="02010803020104030203" pitchFamily="2" charset="-79"/>
              </a:rPr>
              <a:t>INCIDENTES CRÍTICOS, EMERGENCIAS Y DESASTRES</a:t>
            </a:r>
            <a:endParaRPr lang="es-ES_tradnl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uFill>
                <a:solidFill>
                  <a:schemeClr val="accent1">
                    <a:lumMod val="60000"/>
                    <a:lumOff val="40000"/>
                  </a:schemeClr>
                </a:solidFill>
              </a:uFill>
              <a:ea typeface="+mn-ea"/>
              <a:cs typeface="Aharoni" panose="02010803020104030203" pitchFamily="2" charset="-79"/>
            </a:endParaRPr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xmlns="" id="{A17E9216-9761-4D19-B09E-8D458CCAE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2749550"/>
            <a:ext cx="8208962" cy="3814763"/>
          </a:xfrm>
        </p:spPr>
        <p:txBody>
          <a:bodyPr>
            <a:noAutofit/>
          </a:bodyPr>
          <a:lstStyle/>
          <a:p>
            <a:pPr marL="365760" indent="-283464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solidFill>
                  <a:schemeClr val="accent1">
                    <a:lumMod val="75000"/>
                  </a:schemeClr>
                </a:solidFill>
                <a:cs typeface="Tahoma" pitchFamily="34" charset="0"/>
              </a:rPr>
              <a:t>Perturbación psicosocial que sobrepasa la capacidad de manejo o afrontamiento de la población afectada. </a:t>
            </a:r>
          </a:p>
          <a:p>
            <a:pPr marL="365760" indent="-283464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2800" dirty="0">
                <a:solidFill>
                  <a:schemeClr val="accent1">
                    <a:lumMod val="75000"/>
                  </a:schemeClr>
                </a:solidFill>
                <a:cs typeface="Tahoma" pitchFamily="34" charset="0"/>
              </a:rPr>
              <a:t>Impacto psicosocial: los efectos que </a:t>
            </a:r>
            <a:r>
              <a:rPr lang="es-ES" sz="2800" dirty="0">
                <a:solidFill>
                  <a:schemeClr val="accent1">
                    <a:lumMod val="75000"/>
                  </a:schemeClr>
                </a:solidFill>
                <a:cs typeface="Tahoma" pitchFamily="34" charset="0"/>
              </a:rPr>
              <a:t>generan los desastres o situaciones críticas en el ámbito psicológico individual, familiar y social de los afectados</a:t>
            </a:r>
            <a:r>
              <a:rPr lang="es-ES_tradnl" sz="2800" dirty="0">
                <a:solidFill>
                  <a:schemeClr val="accent1">
                    <a:lumMod val="75000"/>
                  </a:schemeClr>
                </a:solidFill>
                <a:cs typeface="Tahoma" pitchFamily="34" charset="0"/>
              </a:rPr>
              <a:t>.</a:t>
            </a:r>
            <a:endParaRPr lang="es-ES_tradn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6 Rectángulo">
            <a:extLst>
              <a:ext uri="{FF2B5EF4-FFF2-40B4-BE49-F238E27FC236}">
                <a16:creationId xmlns:a16="http://schemas.microsoft.com/office/drawing/2014/main" xmlns="" id="{D41E7090-5BB7-43BD-97D5-E1BE85022788}"/>
              </a:ext>
            </a:extLst>
          </p:cNvPr>
          <p:cNvSpPr/>
          <p:nvPr/>
        </p:nvSpPr>
        <p:spPr>
          <a:xfrm>
            <a:off x="750276" y="1764441"/>
            <a:ext cx="7936524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" sz="4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uFill>
                  <a:solidFill>
                    <a:schemeClr val="accent1">
                      <a:lumMod val="60000"/>
                      <a:lumOff val="40000"/>
                    </a:schemeClr>
                  </a:solidFill>
                </a:u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s-ES" sz="280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uFill>
                  <a:solidFill>
                    <a:schemeClr val="accent1">
                      <a:lumMod val="60000"/>
                      <a:lumOff val="40000"/>
                    </a:schemeClr>
                  </a:solidFill>
                </a:uFill>
                <a:latin typeface="Aharoni" panose="02010803020104030203" pitchFamily="2" charset="-79"/>
                <a:cs typeface="Aharoni" panose="02010803020104030203" pitchFamily="2" charset="-79"/>
              </a:rPr>
              <a:t>Desde el punto de vista de la salud mental</a:t>
            </a:r>
            <a:r>
              <a:rPr lang="es-ES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uFill>
                  <a:solidFill>
                    <a:schemeClr val="accent1">
                      <a:lumMod val="60000"/>
                      <a:lumOff val="40000"/>
                    </a:schemeClr>
                  </a:solidFill>
                </a:u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endParaRPr lang="es-AR" sz="28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uFill>
                <a:solidFill>
                  <a:schemeClr val="accent1">
                    <a:lumMod val="60000"/>
                    <a:lumOff val="40000"/>
                  </a:schemeClr>
                </a:solidFill>
              </a:u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1">
            <a:extLst>
              <a:ext uri="{FF2B5EF4-FFF2-40B4-BE49-F238E27FC236}">
                <a16:creationId xmlns:a16="http://schemas.microsoft.com/office/drawing/2014/main" xmlns="" id="{1DE7489C-A824-49AC-AC2E-832E587627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981075"/>
            <a:ext cx="8229600" cy="40624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>
            <a:spAutoFit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sz="1800" b="1" spc="10" dirty="0">
                <a:latin typeface="Arial"/>
                <a:cs typeface="Arial"/>
              </a:rPr>
              <a:t>Definiciones globales: </a:t>
            </a:r>
            <a:endParaRPr lang="es-AR" sz="1800" b="1" spc="10" dirty="0">
              <a:latin typeface="Arial"/>
              <a:cs typeface="Arial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sz="1800" spc="10" dirty="0">
                <a:latin typeface="Arial"/>
                <a:cs typeface="Arial"/>
              </a:rPr>
              <a:t>El término compuesto «</a:t>
            </a:r>
            <a:r>
              <a:rPr sz="1800" spc="10" dirty="0" err="1">
                <a:latin typeface="Arial"/>
                <a:cs typeface="Arial"/>
              </a:rPr>
              <a:t>salud</a:t>
            </a:r>
            <a:r>
              <a:rPr sz="1800" spc="10" dirty="0">
                <a:latin typeface="Arial"/>
                <a:cs typeface="Arial"/>
              </a:rPr>
              <a:t> mental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y apoyo psicosocial» (SMAPS) </a:t>
            </a:r>
            <a:r>
              <a:rPr lang="es-AR" sz="1800" spc="10" dirty="0">
                <a:latin typeface="Arial"/>
                <a:cs typeface="Arial"/>
              </a:rPr>
              <a:t> es utilizado por los organismos internacionales (IASC-OPS/OMS)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en</a:t>
            </a:r>
            <a:r>
              <a:rPr lang="es-AR" sz="1800" dirty="0">
                <a:latin typeface="Arial"/>
                <a:cs typeface="Arial"/>
              </a:rPr>
              <a:t> situaciones de </a:t>
            </a:r>
            <a:r>
              <a:rPr sz="1800" spc="10" dirty="0" err="1">
                <a:latin typeface="Arial"/>
                <a:cs typeface="Arial"/>
              </a:rPr>
              <a:t>Emergencias</a:t>
            </a:r>
            <a:r>
              <a:rPr sz="1800" spc="10" dirty="0">
                <a:latin typeface="Arial"/>
                <a:cs typeface="Arial"/>
              </a:rPr>
              <a:t> Humanitarias y </a:t>
            </a:r>
            <a:r>
              <a:rPr lang="es-AR" sz="1800" spc="10" dirty="0">
                <a:latin typeface="Arial"/>
                <a:cs typeface="Arial"/>
              </a:rPr>
              <a:t>Desastres </a:t>
            </a:r>
            <a:r>
              <a:rPr sz="1800" spc="10" dirty="0">
                <a:latin typeface="Arial"/>
                <a:cs typeface="Arial"/>
              </a:rPr>
              <a:t>para describir «</a:t>
            </a:r>
            <a:r>
              <a:rPr sz="1800" spc="10" dirty="0" err="1">
                <a:latin typeface="Arial"/>
                <a:cs typeface="Arial"/>
              </a:rPr>
              <a:t>cualquier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tipo</a:t>
            </a:r>
            <a:r>
              <a:rPr sz="1800" spc="10" dirty="0">
                <a:latin typeface="Arial"/>
                <a:cs typeface="Arial"/>
              </a:rPr>
              <a:t> de apoyo local o externo con miras a proteger o </a:t>
            </a:r>
            <a:r>
              <a:rPr sz="1800" spc="10" dirty="0" err="1">
                <a:latin typeface="Arial"/>
                <a:cs typeface="Arial"/>
              </a:rPr>
              <a:t>promover</a:t>
            </a:r>
            <a:r>
              <a:rPr sz="1800" spc="10" dirty="0">
                <a:latin typeface="Arial"/>
                <a:cs typeface="Arial"/>
              </a:rPr>
              <a:t> el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bienestar</a:t>
            </a:r>
            <a:r>
              <a:rPr sz="1800" spc="10" dirty="0">
                <a:latin typeface="Arial"/>
                <a:cs typeface="Arial"/>
              </a:rPr>
              <a:t> psicosocial y/o prevenir o tratar trastornos </a:t>
            </a:r>
            <a:r>
              <a:rPr sz="1800" spc="10" dirty="0" err="1">
                <a:latin typeface="Arial"/>
                <a:cs typeface="Arial"/>
              </a:rPr>
              <a:t>mentales</a:t>
            </a:r>
            <a:r>
              <a:rPr sz="1800" spc="10" dirty="0">
                <a:latin typeface="Arial"/>
                <a:cs typeface="Arial"/>
              </a:rPr>
              <a:t>»</a:t>
            </a:r>
            <a:r>
              <a:rPr lang="es-AR" sz="1800" spc="10" dirty="0">
                <a:latin typeface="Arial"/>
                <a:cs typeface="Arial"/>
              </a:rPr>
              <a:t>.</a:t>
            </a:r>
          </a:p>
          <a:p>
            <a:pPr marL="0" indent="0" algn="just">
              <a:buFont typeface="Arial" charset="0"/>
              <a:buNone/>
              <a:defRPr/>
            </a:pPr>
            <a:endParaRPr lang="es-AR" sz="1800" spc="10" dirty="0">
              <a:latin typeface="Arial"/>
              <a:cs typeface="Arial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s-AR" sz="1800" spc="10" dirty="0">
                <a:latin typeface="Arial"/>
                <a:cs typeface="Arial"/>
              </a:rPr>
              <a:t>El 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sistema</a:t>
            </a:r>
            <a:r>
              <a:rPr sz="1800" spc="10" dirty="0">
                <a:latin typeface="Arial"/>
                <a:cs typeface="Arial"/>
              </a:rPr>
              <a:t> humanitario global emplea el término SMAPS para </a:t>
            </a:r>
            <a:r>
              <a:rPr lang="es-AR" sz="1800" spc="10" dirty="0">
                <a:latin typeface="Arial"/>
                <a:cs typeface="Arial"/>
              </a:rPr>
              <a:t>reunir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una</a:t>
            </a:r>
            <a:r>
              <a:rPr sz="1800" spc="10" dirty="0">
                <a:latin typeface="Arial"/>
                <a:cs typeface="Arial"/>
              </a:rPr>
              <a:t> amplia variedad de actores de respuesta a </a:t>
            </a:r>
            <a:r>
              <a:rPr sz="1800" spc="10" dirty="0" err="1">
                <a:latin typeface="Arial"/>
                <a:cs typeface="Arial"/>
              </a:rPr>
              <a:t>emergencias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como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el brote de COVID-19, incluidos aquellos agentes que </a:t>
            </a:r>
            <a:r>
              <a:rPr sz="1800" spc="10" dirty="0" err="1">
                <a:latin typeface="Arial"/>
                <a:cs typeface="Arial"/>
              </a:rPr>
              <a:t>trabajan</a:t>
            </a:r>
            <a:r>
              <a:rPr lang="es-AR" sz="1800" spc="10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con enfoques biológicos y socioculturales en </a:t>
            </a:r>
            <a:r>
              <a:rPr sz="1800" spc="10" dirty="0" err="1">
                <a:latin typeface="Arial"/>
                <a:cs typeface="Arial"/>
              </a:rPr>
              <a:t>contextos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sanitarios</a:t>
            </a:r>
            <a:r>
              <a:rPr sz="1800" spc="10" dirty="0">
                <a:latin typeface="Arial"/>
                <a:cs typeface="Arial"/>
              </a:rPr>
              <a:t>,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sociales</a:t>
            </a:r>
            <a:r>
              <a:rPr sz="1800" spc="10" dirty="0">
                <a:latin typeface="Arial"/>
                <a:cs typeface="Arial"/>
              </a:rPr>
              <a:t>, educativos y comunitarios, así como para «</a:t>
            </a:r>
            <a:r>
              <a:rPr sz="1800" spc="10" dirty="0" err="1">
                <a:latin typeface="Arial"/>
                <a:cs typeface="Arial"/>
              </a:rPr>
              <a:t>destacar</a:t>
            </a:r>
            <a:r>
              <a:rPr sz="1800" spc="10" dirty="0">
                <a:latin typeface="Arial"/>
                <a:cs typeface="Arial"/>
              </a:rPr>
              <a:t> la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necesidad</a:t>
            </a:r>
            <a:r>
              <a:rPr sz="1800" spc="10" dirty="0">
                <a:latin typeface="Arial"/>
                <a:cs typeface="Arial"/>
              </a:rPr>
              <a:t> de utilizar enfoques diferentes y </a:t>
            </a:r>
            <a:r>
              <a:rPr sz="1800" spc="10" dirty="0" err="1">
                <a:latin typeface="Arial"/>
                <a:cs typeface="Arial"/>
              </a:rPr>
              <a:t>complementarios</a:t>
            </a:r>
            <a:r>
              <a:rPr sz="1800" spc="10" dirty="0">
                <a:latin typeface="Arial"/>
                <a:cs typeface="Arial"/>
              </a:rPr>
              <a:t> para</a:t>
            </a:r>
            <a:r>
              <a:rPr lang="es-AR" sz="1800" dirty="0">
                <a:latin typeface="Arial"/>
                <a:cs typeface="Arial"/>
              </a:rPr>
              <a:t> </a:t>
            </a:r>
            <a:r>
              <a:rPr sz="1800" spc="10" dirty="0" err="1">
                <a:latin typeface="Arial"/>
                <a:cs typeface="Arial"/>
              </a:rPr>
              <a:t>brindar</a:t>
            </a:r>
            <a:r>
              <a:rPr sz="1800" spc="10" dirty="0">
                <a:latin typeface="Arial"/>
                <a:cs typeface="Arial"/>
              </a:rPr>
              <a:t> un apoyo adecuado» </a:t>
            </a:r>
            <a:r>
              <a:rPr sz="1600" spc="10" dirty="0">
                <a:latin typeface="Arial"/>
                <a:cs typeface="Arial"/>
              </a:rPr>
              <a:t>.</a:t>
            </a:r>
            <a:endParaRPr lang="es-AR" sz="1600" spc="10" dirty="0">
              <a:latin typeface="Arial"/>
              <a:cs typeface="Arial"/>
            </a:endParaRPr>
          </a:p>
          <a:p>
            <a:pPr marL="0" indent="0" algn="r">
              <a:buFont typeface="Arial" charset="0"/>
              <a:buNone/>
              <a:defRPr/>
            </a:pPr>
            <a:r>
              <a:rPr lang="es-AR" sz="1600" spc="10" dirty="0">
                <a:latin typeface="Arial"/>
                <a:cs typeface="Arial"/>
              </a:rPr>
              <a:t>IASC 2020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12291" name="Imagen 3">
            <a:extLst>
              <a:ext uri="{FF2B5EF4-FFF2-40B4-BE49-F238E27FC236}">
                <a16:creationId xmlns:a16="http://schemas.microsoft.com/office/drawing/2014/main" xmlns="" id="{C0D38735-3874-4914-8C95-B71CC93FA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062538"/>
            <a:ext cx="1543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3555</Words>
  <Application>Microsoft Office PowerPoint</Application>
  <PresentationFormat>Presentación en pantalla (4:3)</PresentationFormat>
  <Paragraphs>348</Paragraphs>
  <Slides>54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7" baseType="lpstr">
      <vt:lpstr>Arial Unicode MS</vt:lpstr>
      <vt:lpstr>Microsoft YaHei</vt:lpstr>
      <vt:lpstr>Aharoni</vt:lpstr>
      <vt:lpstr>Arial</vt:lpstr>
      <vt:lpstr>Arial Black</vt:lpstr>
      <vt:lpstr>Calibri</vt:lpstr>
      <vt:lpstr>Monotype Corsiva</vt:lpstr>
      <vt:lpstr>Tahoma</vt:lpstr>
      <vt:lpstr>Times New Roman</vt:lpstr>
      <vt:lpstr>Verdana</vt:lpstr>
      <vt:lpstr>Wingdings</vt:lpstr>
      <vt:lpstr>Wingdings 2</vt:lpstr>
      <vt:lpstr>Tema de Office</vt:lpstr>
      <vt:lpstr>Presentación de PowerPoint</vt:lpstr>
      <vt:lpstr>    Recomendaciones para profesionales de salud mental, como parte de  la primera respuesta telefónica de SMAPS frente a la pandemia COVID-19E  DN COVID-19 COCOVID-19 VID-19</vt:lpstr>
      <vt:lpstr>Presentación de PowerPoint</vt:lpstr>
      <vt:lpstr> Principios generales para una respuesta de SMAPS al COVID-19 </vt:lpstr>
      <vt:lpstr> Principios generales para una respuesta de SMAPS al COVID-19 </vt:lpstr>
      <vt:lpstr> Principios generales para una respuesta de SMAPS al COVID-19 </vt:lpstr>
      <vt:lpstr> Principios generales para una respuesta de SMAPS al COVID-19 </vt:lpstr>
      <vt:lpstr>INCIDENTES CRÍTICOS, EMERGENCIAS Y DESASTRES</vt:lpstr>
      <vt:lpstr>Presentación de PowerPoint</vt:lpstr>
      <vt:lpstr> Reacciones frente a un ambiente impredecible </vt:lpstr>
      <vt:lpstr>Presentación de PowerPoint</vt:lpstr>
      <vt:lpstr>IMPACTO PSICOSOCIAL</vt:lpstr>
      <vt:lpstr> La literatura disponible y la experiencia  enseña que el abordaje psicosocial temprano de los problemas de Salud Mental es la mejor prevención de trastornos más graves que aparecen a mediano y/o largo plazo (OPS, 2010). </vt:lpstr>
      <vt:lpstr>Está contraindicado hacer diagnósticos psicopatológicos en el momento agudo</vt:lpstr>
      <vt:lpstr>Presentación de PowerPoint</vt:lpstr>
      <vt:lpstr>SE INTERVIENE TENIENDO EN CUENTA LA PIRÁMIDE COMPARTIDA POR IASC</vt:lpstr>
      <vt:lpstr>En cualquier epidemia, es común que las personas se   sientan estresadas y preocupadas.  Las respuestas comunes de las personas afectadas :</vt:lpstr>
      <vt:lpstr>En cualquier epidemia, es común que las personas se   sientan estresadas y preocupadas.  Las respuestas comunes de las personas afectadas :</vt:lpstr>
      <vt:lpstr>Las emergencias siempre son estresantes, pero hay factores de estrés que afectan a la población específicos del brote de COVID19. </vt:lpstr>
      <vt:lpstr>Presentación de PowerPoint</vt:lpstr>
      <vt:lpstr>REACCIONES ESPECÍFICAS</vt:lpstr>
      <vt:lpstr>REACCIONES NO ESPECÍFICAS</vt:lpstr>
      <vt:lpstr>La ATRIBUCIÓN DE CONTROL INTERNO tiene dos dimensiones</vt:lpstr>
      <vt:lpstr>Presentación de PowerPoint</vt:lpstr>
      <vt:lpstr>Presentación de PowerPoint</vt:lpstr>
      <vt:lpstr>Presentación de PowerPoint</vt:lpstr>
      <vt:lpstr>Presentación de PowerPoint</vt:lpstr>
      <vt:lpstr>REACCIONES A UN AMBIENTE IMPREDECIBLE</vt:lpstr>
      <vt:lpstr>Presentación de PowerPoint</vt:lpstr>
      <vt:lpstr>El Manual Esfera, Carta Humanitaria y normas mínimas para la respuesta humanitaria</vt:lpstr>
      <vt:lpstr>Presentación de PowerPoint</vt:lpstr>
      <vt:lpstr>Presentación de PowerPoint</vt:lpstr>
      <vt:lpstr>Salud mental y respuestas psicosociales al COVID-19</vt:lpstr>
      <vt:lpstr>ESTIGMA</vt:lpstr>
      <vt:lpstr>Presentación de PowerPoint</vt:lpstr>
      <vt:lpstr>Presentación de PowerPoint</vt:lpstr>
      <vt:lpstr>Grupos de mayor vulnerabilidad</vt:lpstr>
      <vt:lpstr>P.A.P. Primera ayuda Psicológica</vt:lpstr>
      <vt:lpstr>Presentación de PowerPoint</vt:lpstr>
      <vt:lpstr>Presentación de PowerPoint</vt:lpstr>
      <vt:lpstr>Primera Ayuda Psicológica (P.A.P.) </vt:lpstr>
      <vt:lpstr>OBJETIVOS de la P.A.P.</vt:lpstr>
      <vt:lpstr>OBJETIVOS de la P.A.P.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Recomendaciones </vt:lpstr>
      <vt:lpstr>Recomendaciones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bentolila</dc:creator>
  <cp:lastModifiedBy>FliaVZ</cp:lastModifiedBy>
  <cp:revision>23</cp:revision>
  <dcterms:created xsi:type="dcterms:W3CDTF">2020-03-25T03:23:25Z</dcterms:created>
  <dcterms:modified xsi:type="dcterms:W3CDTF">2020-03-27T18:11:03Z</dcterms:modified>
</cp:coreProperties>
</file>