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3" r:id="rId7"/>
    <p:sldId id="260" r:id="rId8"/>
    <p:sldId id="272" r:id="rId9"/>
    <p:sldId id="273" r:id="rId10"/>
    <p:sldId id="274" r:id="rId11"/>
    <p:sldId id="275" r:id="rId12"/>
    <p:sldId id="264" r:id="rId13"/>
    <p:sldId id="276" r:id="rId14"/>
    <p:sldId id="277" r:id="rId15"/>
    <p:sldId id="278" r:id="rId16"/>
    <p:sldId id="279" r:id="rId17"/>
    <p:sldId id="259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427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14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49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99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61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99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816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34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04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89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4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63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DA9F4-8219-4B8F-8386-6BB4C21BB996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9F75-4862-4BA1-AC6C-6B8E9B3560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16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enosaires.gob.ar/educacion/docentes/quiero-ser-docente" TargetMode="External"/><Relationship Id="rId2" Type="http://schemas.openxmlformats.org/officeDocument/2006/relationships/hyperlink" Target="mailto:cadentuescuela@bue.edu.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buenosaires.gob.ar/educacion/clasificaciondocen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enosaires.gob.ar/educacion/docentes/estatuto-del-docen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unta.especial@bue.edu.ar" TargetMode="External"/><Relationship Id="rId2" Type="http://schemas.openxmlformats.org/officeDocument/2006/relationships/hyperlink" Target="mailto:comision.titulos@bue.edu.a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ntaprogramassocieducativos.blogspo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3051" y="2228851"/>
            <a:ext cx="99298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</a:t>
            </a:r>
            <a:r>
              <a:rPr lang="es-MX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Trabajo Social en el ámbito educativo: inscripciones e incumbencias </a:t>
            </a:r>
            <a:r>
              <a:rPr lang="es-MX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profesionales</a:t>
            </a:r>
          </a:p>
        </p:txBody>
      </p:sp>
    </p:spTree>
    <p:extLst>
      <p:ext uri="{BB962C8B-B14F-4D97-AF65-F5344CB8AC3E}">
        <p14:creationId xmlns:p14="http://schemas.microsoft.com/office/powerpoint/2010/main" val="2743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086" t="9766" r="28221" b="9570"/>
          <a:stretch/>
        </p:blipFill>
        <p:spPr>
          <a:xfrm>
            <a:off x="3114675" y="485774"/>
            <a:ext cx="5815013" cy="59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886" t="28125" r="15593" b="22656"/>
          <a:stretch/>
        </p:blipFill>
        <p:spPr>
          <a:xfrm>
            <a:off x="114299" y="171449"/>
            <a:ext cx="8030937" cy="32432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984" t="29493" r="17021" b="16992"/>
          <a:stretch/>
        </p:blipFill>
        <p:spPr>
          <a:xfrm>
            <a:off x="4300539" y="3455720"/>
            <a:ext cx="7086600" cy="32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2913" y="257174"/>
            <a:ext cx="11430000" cy="66008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s-MX" sz="1800" u="sng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2400" u="sng" dirty="0" smtClean="0">
                <a:latin typeface="Arial Rounded MT Bold" panose="020F0704030504030204" pitchFamily="34" charset="0"/>
              </a:rPr>
              <a:t>PROCESO PARA ACCEDER A UN CARGO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MX" sz="2400" u="sng" dirty="0" smtClean="0"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MX" sz="2400" u="sng" dirty="0"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es-MX" sz="2400" dirty="0" smtClean="0">
                <a:latin typeface="Arial Rounded MT Bold" panose="020F0704030504030204" pitchFamily="34" charset="0"/>
              </a:rPr>
              <a:t>INSCRIPCIÓN ANUAL ORDINARIA  - ONLINE - SE DEBE REALIZAR TODOS </a:t>
            </a:r>
            <a:r>
              <a:rPr lang="es-MX" sz="2400" dirty="0">
                <a:latin typeface="Arial Rounded MT Bold" panose="020F0704030504030204" pitchFamily="34" charset="0"/>
              </a:rPr>
              <a:t>LOS AÑOS </a:t>
            </a:r>
            <a:r>
              <a:rPr lang="es-MX" sz="2400" dirty="0" smtClean="0">
                <a:latin typeface="Arial Rounded MT Bold" panose="020F0704030504030204" pitchFamily="34" charset="0"/>
              </a:rPr>
              <a:t>HASTA </a:t>
            </a:r>
            <a:r>
              <a:rPr lang="es-MX" sz="2400" dirty="0">
                <a:latin typeface="Arial Rounded MT Bold" panose="020F0704030504030204" pitchFamily="34" charset="0"/>
              </a:rPr>
              <a:t>EL </a:t>
            </a:r>
            <a:r>
              <a:rPr lang="es-MX" sz="2400" dirty="0" smtClean="0">
                <a:latin typeface="Arial Rounded MT Bold" panose="020F0704030504030204" pitchFamily="34" charset="0"/>
              </a:rPr>
              <a:t>30 </a:t>
            </a:r>
            <a:r>
              <a:rPr lang="es-MX" sz="2400" dirty="0">
                <a:latin typeface="Arial Rounded MT Bold" panose="020F0704030504030204" pitchFamily="34" charset="0"/>
              </a:rPr>
              <a:t>DE </a:t>
            </a:r>
            <a:r>
              <a:rPr lang="es-MX" sz="2400" dirty="0" smtClean="0">
                <a:latin typeface="Arial Rounded MT Bold" panose="020F0704030504030204" pitchFamily="34" charset="0"/>
              </a:rPr>
              <a:t>ABRIL.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arenR"/>
            </a:pPr>
            <a:endParaRPr lang="es-MX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es-MX" sz="2400" dirty="0" smtClean="0">
                <a:latin typeface="Arial Rounded MT Bold" panose="020F0704030504030204" pitchFamily="34" charset="0"/>
              </a:rPr>
              <a:t>PUBLICACIÓN </a:t>
            </a:r>
            <a:r>
              <a:rPr lang="es-MX" sz="2400" dirty="0">
                <a:latin typeface="Arial Rounded MT Bold" panose="020F0704030504030204" pitchFamily="34" charset="0"/>
              </a:rPr>
              <a:t>DE LISTADOS CON LOS POSTULANTES Y SU PUNTAJE (en página web de Educación CABA</a:t>
            </a:r>
            <a:r>
              <a:rPr lang="es-MX" sz="2400" dirty="0" smtClean="0">
                <a:latin typeface="Arial Rounded MT Bold" panose="020F070403050403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arenR"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es-MX" sz="2400" dirty="0">
                <a:latin typeface="Arial Rounded MT Bold" panose="020F0704030504030204" pitchFamily="34" charset="0"/>
              </a:rPr>
              <a:t>ACTO PÚBLICO PARA LA ASIGNACIÓN DE CARGOS (online o presencial</a:t>
            </a:r>
            <a:r>
              <a:rPr lang="es-MX" sz="2400" dirty="0" smtClean="0">
                <a:latin typeface="Arial Rounded MT Bold" panose="020F070403050403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arenR"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MX" sz="2400" dirty="0" smtClean="0"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MX" sz="2400" dirty="0" smtClean="0"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MX" sz="1800" dirty="0" smtClean="0"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MX" sz="1800" dirty="0"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MX" sz="1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851" t="28125" r="23058" b="16797"/>
          <a:stretch/>
        </p:blipFill>
        <p:spPr>
          <a:xfrm>
            <a:off x="142875" y="642939"/>
            <a:ext cx="11735089" cy="60293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8650" y="18573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Formulario para el Programas Socioeducativos (2021)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77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619" t="28516" r="20315" b="16602"/>
          <a:stretch/>
        </p:blipFill>
        <p:spPr>
          <a:xfrm>
            <a:off x="140317" y="200026"/>
            <a:ext cx="11764611" cy="60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509" t="27930" r="21303" b="16797"/>
          <a:stretch/>
        </p:blipFill>
        <p:spPr>
          <a:xfrm>
            <a:off x="293424" y="528637"/>
            <a:ext cx="11510627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122" t="31251" r="10102" b="37890"/>
          <a:stretch/>
        </p:blipFill>
        <p:spPr>
          <a:xfrm>
            <a:off x="1443038" y="185738"/>
            <a:ext cx="8558212" cy="22574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902" t="28321" r="10102" b="21289"/>
          <a:stretch/>
        </p:blipFill>
        <p:spPr>
          <a:xfrm>
            <a:off x="1428751" y="2871788"/>
            <a:ext cx="8586788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42899" y="485776"/>
            <a:ext cx="115911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Para información acerca de los pasos para la </a:t>
            </a:r>
            <a:r>
              <a:rPr lang="es-MX" sz="2400" dirty="0"/>
              <a:t>inscripción y </a:t>
            </a:r>
            <a:r>
              <a:rPr lang="es-MX" sz="2400" dirty="0" smtClean="0"/>
              <a:t>clasificación </a:t>
            </a:r>
            <a:r>
              <a:rPr lang="es-MX" sz="2400" dirty="0"/>
              <a:t>a las diferentes </a:t>
            </a:r>
            <a:r>
              <a:rPr lang="es-MX" sz="2400" dirty="0" smtClean="0"/>
              <a:t>áreas: </a:t>
            </a:r>
            <a:r>
              <a:rPr lang="es-MX" sz="2400" dirty="0" smtClean="0">
                <a:hlinkClick r:id="rId2"/>
              </a:rPr>
              <a:t>cadentuescuela@bue.edu.ar</a:t>
            </a:r>
            <a:endParaRPr lang="es-MX" sz="2400" dirty="0" smtClean="0"/>
          </a:p>
          <a:p>
            <a:endParaRPr lang="es-MX" sz="2400" dirty="0" smtClean="0"/>
          </a:p>
          <a:p>
            <a:r>
              <a:rPr lang="es-MX" sz="2400" dirty="0" smtClean="0"/>
              <a:t>Requisitos generales  y paso a paso para el acceso a </a:t>
            </a:r>
            <a:r>
              <a:rPr lang="es-MX" sz="2400" dirty="0"/>
              <a:t>la docencia: </a:t>
            </a:r>
            <a:r>
              <a:rPr lang="es-MX" sz="2400" dirty="0">
                <a:hlinkClick r:id="rId3"/>
              </a:rPr>
              <a:t>https://</a:t>
            </a:r>
            <a:r>
              <a:rPr lang="es-MX" sz="2400" dirty="0" smtClean="0">
                <a:hlinkClick r:id="rId3"/>
              </a:rPr>
              <a:t>www.buenosaires.gob.ar/educacion/docentes/quiero-ser-docente</a:t>
            </a:r>
            <a:endParaRPr lang="es-MX" sz="2400" dirty="0" smtClean="0"/>
          </a:p>
          <a:p>
            <a:endParaRPr lang="es-MX" sz="2400" dirty="0"/>
          </a:p>
          <a:p>
            <a:r>
              <a:rPr lang="es-MX" sz="2400" dirty="0" smtClean="0"/>
              <a:t>Para acceder al sistema de inscripción online: </a:t>
            </a:r>
            <a:r>
              <a:rPr lang="es-MX" sz="2400" dirty="0" smtClean="0">
                <a:hlinkClick r:id="rId4"/>
              </a:rPr>
              <a:t>http</a:t>
            </a:r>
            <a:r>
              <a:rPr lang="es-MX" sz="2400" dirty="0">
                <a:hlinkClick r:id="rId4"/>
              </a:rPr>
              <a:t>://</a:t>
            </a:r>
            <a:r>
              <a:rPr lang="es-MX" sz="2400" dirty="0" smtClean="0">
                <a:hlinkClick r:id="rId4"/>
              </a:rPr>
              <a:t>www.buenosaires.gob.ar/educacion/clasificaciondocente</a:t>
            </a:r>
            <a:endParaRPr lang="es-MX" sz="2400" dirty="0" smtClean="0"/>
          </a:p>
          <a:p>
            <a:endParaRPr lang="es-MX" sz="2400" dirty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2249" t="5849" r="14252" b="21640"/>
          <a:stretch/>
        </p:blipFill>
        <p:spPr>
          <a:xfrm>
            <a:off x="2668466" y="3505202"/>
            <a:ext cx="5709937" cy="31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5800" y="228600"/>
            <a:ext cx="1104423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/>
              <a:t>PRINCIPALES NORMATIVAS DE REFERENCIA</a:t>
            </a:r>
          </a:p>
          <a:p>
            <a:pPr algn="just"/>
            <a:endParaRPr lang="es-MX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LEY NACIONAL </a:t>
            </a:r>
            <a:r>
              <a:rPr lang="es-MX" sz="2800" dirty="0"/>
              <a:t>DE EDUCACIÓN -  </a:t>
            </a:r>
            <a:r>
              <a:rPr lang="es-MX" sz="2800" dirty="0" smtClean="0"/>
              <a:t>26.206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ESTATUTO DOCENTE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El Artículo 17 de la Ley 26.206 establece la estructura del Sistema Educativo Nacional, que comprende cuatro (4) niveles y 8 (ocho) modalidades.</a:t>
            </a:r>
          </a:p>
          <a:p>
            <a:endParaRPr lang="es-MX" sz="2800" dirty="0" smtClean="0"/>
          </a:p>
          <a:p>
            <a:r>
              <a:rPr lang="es-MX" sz="2800" dirty="0" smtClean="0"/>
              <a:t>Los niveles son:</a:t>
            </a:r>
          </a:p>
          <a:p>
            <a:endParaRPr lang="es-MX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la educación inicial,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la educación primaria,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la educación secundaria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la educación superior.</a:t>
            </a:r>
          </a:p>
        </p:txBody>
      </p:sp>
    </p:spTree>
    <p:extLst>
      <p:ext uri="{BB962C8B-B14F-4D97-AF65-F5344CB8AC3E}">
        <p14:creationId xmlns:p14="http://schemas.microsoft.com/office/powerpoint/2010/main" val="11350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0074" y="261194"/>
            <a:ext cx="1081563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Las modalidades son aquellas opciones organizativas y/o curriculares de la educación común dentro de uno o más niveles educativos que procuran dar respuesta a requerimientos específicos de formación y atención a particularidades permanentes o temporales, personales y/o contextuales, para garantizar la igualdad en el derecho a la educación y cumplir con las exigencias legales, técnicas y pedagógicas de los diferentes niveles educativos. </a:t>
            </a:r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Tales </a:t>
            </a:r>
            <a:r>
              <a:rPr lang="es-MX" sz="2400" dirty="0"/>
              <a:t>modalidades son:</a:t>
            </a:r>
          </a:p>
          <a:p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educación técnico profesional,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educación artística,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educación especial,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educación permanente de jóvenes y adultos,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educación rural,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educación intercultural bilingüe,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educación en contextos de privación de la libertad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educación domiciliaria y hospitalaria.</a:t>
            </a:r>
          </a:p>
        </p:txBody>
      </p:sp>
    </p:spTree>
    <p:extLst>
      <p:ext uri="{BB962C8B-B14F-4D97-AF65-F5344CB8AC3E}">
        <p14:creationId xmlns:p14="http://schemas.microsoft.com/office/powerpoint/2010/main" val="41224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244352"/>
              </p:ext>
            </p:extLst>
          </p:nvPr>
        </p:nvGraphicFramePr>
        <p:xfrm>
          <a:off x="428626" y="414338"/>
          <a:ext cx="10929937" cy="619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9937">
                  <a:extLst>
                    <a:ext uri="{9D8B030D-6E8A-4147-A177-3AD203B41FA5}">
                      <a16:colId xmlns:a16="http://schemas.microsoft.com/office/drawing/2014/main" val="2589825284"/>
                    </a:ext>
                  </a:extLst>
                </a:gridCol>
              </a:tblGrid>
              <a:tr h="76877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ESTATUTO</a:t>
                      </a:r>
                      <a:r>
                        <a:rPr lang="es-MX" sz="2400" baseline="0" dirty="0" smtClean="0"/>
                        <a:t> DOCENTE CABA</a:t>
                      </a:r>
                    </a:p>
                    <a:p>
                      <a:r>
                        <a:rPr lang="es-MX" sz="2400" baseline="0" dirty="0" smtClean="0"/>
                        <a:t>Establece los derechos y obligaciones de los trabajadores de la educación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84877"/>
                  </a:ext>
                </a:extLst>
              </a:tr>
              <a:tr h="537485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ARTÍCULO 3 Las áreas se hallan determinadas por su carácter educativo específico: </a:t>
                      </a:r>
                    </a:p>
                    <a:p>
                      <a:endParaRPr lang="es-MX" sz="2400" dirty="0" smtClean="0"/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2400" dirty="0" smtClean="0"/>
                        <a:t>Área de la Educación Inicial;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2400" dirty="0" smtClean="0"/>
                        <a:t>Área de la Educación Primaria;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2400" dirty="0" smtClean="0"/>
                        <a:t>Área Curricular de Materias Especiales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2400" dirty="0" smtClean="0"/>
                        <a:t>ch) Área de la Educación del Adulto y del Adolescente; 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2400" dirty="0" smtClean="0"/>
                        <a:t>d) Área de la Educación Media y Técnica; 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2400" dirty="0" smtClean="0"/>
                        <a:t>e) Modalidad de Educación Especial; (Conforme el art. 1 de la Ley N° 5206). 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2400" dirty="0" smtClean="0"/>
                        <a:t>f) Área de la Educación Superior (Incorporado por art. 1 de la Ordenanza N° 52.136); 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2400" dirty="0" smtClean="0"/>
                        <a:t>g) Área de la Educación Artística (Incorporado por art. 1 de la Ordenanza N° 52.136); 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2400" dirty="0" smtClean="0"/>
                        <a:t>h) Área de Servicios Profesionales (Incorporado por art. 1 de la Ordenanza N° 52.188).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2400" dirty="0" smtClean="0"/>
                        <a:t>i) Área de Programas Socioeducativos. (Incorporado por art. 1 de la Ley N° 3623)</a:t>
                      </a:r>
                    </a:p>
                    <a:p>
                      <a:pPr marL="0" indent="0">
                        <a:buNone/>
                      </a:pPr>
                      <a:endParaRPr lang="es-MX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>
                          <a:hlinkClick r:id="rId2"/>
                        </a:rPr>
                        <a:t>https://www.buenosaires.gob.ar/educacion/docentes/estatuto-del-docente</a:t>
                      </a:r>
                      <a:endParaRPr lang="es-MX" sz="2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920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2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188" y="200026"/>
            <a:ext cx="11358562" cy="65293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sz="3800" dirty="0"/>
              <a:t>Según el estatuto, un/a docente es quien imparte, guía, supervisa, orienta y asiste técnica y profesionalmente a la educación, así como a quien colabora directamente en esas funciones. Las funciones pueden ser las siguientes</a:t>
            </a:r>
            <a:r>
              <a:rPr lang="es-MX" sz="3800" dirty="0" smtClean="0"/>
              <a:t>:</a:t>
            </a:r>
          </a:p>
          <a:p>
            <a:pPr marL="0" indent="0">
              <a:buNone/>
            </a:pPr>
            <a:endParaRPr lang="es-MX" sz="3800" dirty="0"/>
          </a:p>
          <a:p>
            <a:r>
              <a:rPr lang="es-MX" sz="3800" dirty="0"/>
              <a:t>Maestros/as</a:t>
            </a:r>
          </a:p>
          <a:p>
            <a:r>
              <a:rPr lang="es-MX" sz="3800" dirty="0"/>
              <a:t>Profesores</a:t>
            </a:r>
          </a:p>
          <a:p>
            <a:r>
              <a:rPr lang="es-MX" sz="3800" dirty="0"/>
              <a:t>Preceptores</a:t>
            </a:r>
          </a:p>
          <a:p>
            <a:r>
              <a:rPr lang="es-MX" sz="3800" dirty="0"/>
              <a:t>Secretarios/as</a:t>
            </a:r>
          </a:p>
          <a:p>
            <a:r>
              <a:rPr lang="es-MX" sz="3800" dirty="0"/>
              <a:t>Directivos/as</a:t>
            </a:r>
          </a:p>
          <a:p>
            <a:r>
              <a:rPr lang="es-MX" sz="3800" dirty="0"/>
              <a:t>Supervisores</a:t>
            </a:r>
          </a:p>
          <a:p>
            <a:r>
              <a:rPr lang="es-MX" sz="3800" u="sng" dirty="0"/>
              <a:t>Equipos </a:t>
            </a:r>
            <a:r>
              <a:rPr lang="es-MX" sz="3800" u="sng" dirty="0" smtClean="0"/>
              <a:t>profesionales</a:t>
            </a:r>
          </a:p>
          <a:p>
            <a:pPr marL="0" indent="0">
              <a:buNone/>
            </a:pPr>
            <a:endParaRPr lang="es-MX" sz="3800" u="sng" dirty="0"/>
          </a:p>
          <a:p>
            <a:pPr marL="0" indent="0">
              <a:buNone/>
            </a:pPr>
            <a:r>
              <a:rPr lang="es-MX" sz="3800" dirty="0" smtClean="0"/>
              <a:t>Cada cargo </a:t>
            </a:r>
            <a:r>
              <a:rPr lang="es-MX" sz="3800" dirty="0"/>
              <a:t>puede tener una situación de revista distinta:</a:t>
            </a:r>
          </a:p>
          <a:p>
            <a:r>
              <a:rPr lang="es-MX" sz="3800" b="1" dirty="0"/>
              <a:t>Titular:</a:t>
            </a:r>
            <a:r>
              <a:rPr lang="es-MX" sz="3800" dirty="0"/>
              <a:t> el docente es designado en forma definitiva en un cargo.</a:t>
            </a:r>
          </a:p>
          <a:p>
            <a:r>
              <a:rPr lang="es-MX" sz="3800" b="1" dirty="0"/>
              <a:t>Interino:</a:t>
            </a:r>
            <a:r>
              <a:rPr lang="es-MX" sz="3800" dirty="0"/>
              <a:t> el docente es designado en forma transitoria en un cargo.</a:t>
            </a:r>
          </a:p>
          <a:p>
            <a:r>
              <a:rPr lang="es-MX" sz="3800" b="1" dirty="0"/>
              <a:t>Suplente:</a:t>
            </a:r>
            <a:r>
              <a:rPr lang="es-MX" sz="3800" dirty="0"/>
              <a:t> el docente es designado solamente para cubrir una ausencia en un cargo</a:t>
            </a:r>
            <a:r>
              <a:rPr lang="es-MX" sz="3800" dirty="0" smtClean="0"/>
              <a:t>.</a:t>
            </a:r>
          </a:p>
          <a:p>
            <a:endParaRPr lang="es-MX" sz="3600" dirty="0"/>
          </a:p>
          <a:p>
            <a:pPr marL="0" indent="0" algn="just">
              <a:buNone/>
            </a:pPr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</a:rPr>
              <a:t>Normalmente el ingreso al sistema se hace en carácter de interino o suplente y a medida que va sumando puntaje se accede a la posibilidad de tomar cargos titulares. </a:t>
            </a:r>
            <a:endParaRPr lang="es-MX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5630" y="416309"/>
            <a:ext cx="108772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200" dirty="0" smtClean="0"/>
          </a:p>
          <a:p>
            <a:r>
              <a:rPr lang="es-MX" sz="2800" dirty="0" smtClean="0"/>
              <a:t>LA </a:t>
            </a:r>
            <a:r>
              <a:rPr lang="es-MX" sz="2800" dirty="0"/>
              <a:t>COMISIÓN PERMANENTE DE TÍTULOS es la que determina la valoración e incumbencias de los títulos de carreras terciarias y universitarias. Dicha valoración (puntaje) es la que utilizan las Juntas de Clasificación Docente para elaborar la clasificación</a:t>
            </a:r>
            <a:r>
              <a:rPr lang="es-MX" sz="2800" dirty="0" smtClean="0"/>
              <a:t>. </a:t>
            </a:r>
          </a:p>
          <a:p>
            <a:r>
              <a:rPr lang="es-MX" sz="2800" dirty="0" smtClean="0"/>
              <a:t>(</a:t>
            </a:r>
            <a:r>
              <a:rPr lang="es-MX" sz="2800" dirty="0" smtClean="0">
                <a:hlinkClick r:id="rId2"/>
              </a:rPr>
              <a:t>comision.titulos@bue.edu.ar</a:t>
            </a:r>
            <a:r>
              <a:rPr lang="es-MX" sz="2800" dirty="0" smtClean="0"/>
              <a:t> )</a:t>
            </a:r>
          </a:p>
          <a:p>
            <a:endParaRPr lang="es-MX" sz="2200" dirty="0" smtClean="0"/>
          </a:p>
          <a:p>
            <a:endParaRPr lang="es-MX" sz="2200" dirty="0" smtClean="0"/>
          </a:p>
          <a:p>
            <a:r>
              <a:rPr lang="es-MX" sz="2800" dirty="0" smtClean="0"/>
              <a:t>Cada </a:t>
            </a:r>
            <a:r>
              <a:rPr lang="es-MX" sz="2800" dirty="0"/>
              <a:t>ÁREA </a:t>
            </a:r>
            <a:r>
              <a:rPr lang="es-MX" sz="2800" dirty="0" smtClean="0"/>
              <a:t>posee su respectiva JUNTA </a:t>
            </a:r>
            <a:r>
              <a:rPr lang="es-MX" sz="2800" dirty="0"/>
              <a:t>DE CLASIFICACIÓN </a:t>
            </a:r>
            <a:r>
              <a:rPr lang="es-MX" sz="2800" dirty="0" smtClean="0"/>
              <a:t>que es la que evalúa, asigna puntaje y confecciona los listados. (Los cargos para escuelas de educación especial y EOE se encuentran dentro de la JUNTA DE EDUCACION ESPECIAL </a:t>
            </a:r>
            <a:r>
              <a:rPr lang="es-MX" sz="2800" dirty="0" smtClean="0">
                <a:hlinkClick r:id="rId3"/>
              </a:rPr>
              <a:t>junta.especial@bue.edu.ar</a:t>
            </a:r>
            <a:r>
              <a:rPr lang="es-MX" sz="2800" dirty="0" smtClean="0"/>
              <a:t> )</a:t>
            </a:r>
          </a:p>
          <a:p>
            <a:endParaRPr lang="es-MX" sz="2800" dirty="0" smtClean="0"/>
          </a:p>
          <a:p>
            <a:r>
              <a:rPr lang="es-MX" sz="2800" dirty="0" smtClean="0"/>
              <a:t>Programas socioeducativos: </a:t>
            </a:r>
            <a:r>
              <a:rPr lang="es-MX" sz="2800" dirty="0" smtClean="0">
                <a:hlinkClick r:id="rId4"/>
              </a:rPr>
              <a:t>www.juntaprogramassocieducativos.blogspot.com</a:t>
            </a:r>
            <a:endParaRPr lang="es-MX" sz="2800" dirty="0" smtClean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5660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95" y="3192317"/>
            <a:ext cx="7476466" cy="35132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098804" y="4818184"/>
            <a:ext cx="1770919" cy="83233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2754923" y="4771292"/>
            <a:ext cx="1723292" cy="8792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5099540" y="3880339"/>
            <a:ext cx="1793630" cy="79717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5098806" y="5802924"/>
            <a:ext cx="1770918" cy="8792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7502769" y="3786554"/>
            <a:ext cx="1828800" cy="86750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0084"/>
          <a:stretch/>
        </p:blipFill>
        <p:spPr>
          <a:xfrm>
            <a:off x="2321169" y="93785"/>
            <a:ext cx="7502769" cy="30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6724" y="496887"/>
            <a:ext cx="11134725" cy="61039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u="sng" dirty="0"/>
              <a:t>¿EN QUÉ AREAS Y CARGOS NOS PODEMOS </a:t>
            </a:r>
            <a:r>
              <a:rPr lang="es-MX" u="sng" dirty="0" smtClean="0"/>
              <a:t>ANOTAR </a:t>
            </a:r>
          </a:p>
          <a:p>
            <a:pPr marL="0" indent="0" algn="ctr">
              <a:buNone/>
            </a:pPr>
            <a:r>
              <a:rPr lang="es-MX" u="sng" dirty="0" smtClean="0"/>
              <a:t>COMO TRABAJADORES SOCIALES?</a:t>
            </a:r>
            <a:endParaRPr lang="es-MX" u="sng" dirty="0"/>
          </a:p>
          <a:p>
            <a:endParaRPr lang="es-MX" dirty="0"/>
          </a:p>
          <a:p>
            <a:pPr marL="342900" indent="-342900">
              <a:buFontTx/>
              <a:buChar char="-"/>
            </a:pPr>
            <a:r>
              <a:rPr lang="es-MX" dirty="0"/>
              <a:t>Como docentes de educación media</a:t>
            </a:r>
          </a:p>
          <a:p>
            <a:pPr marL="342900" indent="-342900">
              <a:buFontTx/>
              <a:buChar char="-"/>
            </a:pPr>
            <a:r>
              <a:rPr lang="es-MX" dirty="0"/>
              <a:t>Como profesionales </a:t>
            </a:r>
            <a:r>
              <a:rPr lang="es-MX" dirty="0" smtClean="0"/>
              <a:t>en equipos de </a:t>
            </a:r>
            <a:r>
              <a:rPr lang="es-MX" dirty="0"/>
              <a:t>escuelas </a:t>
            </a:r>
            <a:r>
              <a:rPr lang="es-MX" dirty="0" smtClean="0"/>
              <a:t>especiales. ESCALAFON E</a:t>
            </a:r>
            <a:endParaRPr lang="es-MX" dirty="0"/>
          </a:p>
          <a:p>
            <a:pPr marL="342900" indent="-342900">
              <a:buFontTx/>
              <a:buChar char="-"/>
            </a:pPr>
            <a:r>
              <a:rPr lang="es-MX" dirty="0"/>
              <a:t>Como miembros de </a:t>
            </a:r>
            <a:endParaRPr lang="es-MX" dirty="0" smtClean="0"/>
          </a:p>
          <a:p>
            <a:pPr marL="342900" indent="-342900">
              <a:buFontTx/>
              <a:buChar char="-"/>
            </a:pPr>
            <a:r>
              <a:rPr lang="es-MX" dirty="0" smtClean="0"/>
              <a:t>EOE  </a:t>
            </a:r>
            <a:r>
              <a:rPr lang="es-MX" dirty="0"/>
              <a:t>- Equipo de Orientación Escolar (Nivel inicial y Primaria – Adultos – Medias normales y artísticas) </a:t>
            </a:r>
            <a:endParaRPr lang="es-MX" dirty="0" smtClean="0"/>
          </a:p>
          <a:p>
            <a:pPr marL="342900" indent="-342900">
              <a:buFontTx/>
              <a:buChar char="-"/>
            </a:pPr>
            <a:r>
              <a:rPr lang="es-MX" dirty="0" smtClean="0"/>
              <a:t>y </a:t>
            </a:r>
            <a:r>
              <a:rPr lang="es-MX" dirty="0"/>
              <a:t>ASE (Asistencia socioeducativa en escuelas medias en general)</a:t>
            </a:r>
          </a:p>
          <a:p>
            <a:pPr marL="342900" indent="-342900">
              <a:buFontTx/>
              <a:buChar char="-"/>
            </a:pPr>
            <a:r>
              <a:rPr lang="es-MX" dirty="0"/>
              <a:t>Como profesionales en Programas del Área Socioeducativa. (Cargos: profesional complementario– asistente técnico pedagógico – asistente socioeducativo</a:t>
            </a:r>
            <a:r>
              <a:rPr lang="es-MX" dirty="0" smtClean="0"/>
              <a:t>)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Como docentes podremos tener diferentes puntajes según nuestros títulos y las áreas en las que nos postulemos: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3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7746" t="9375" r="28770" b="12305"/>
          <a:stretch/>
        </p:blipFill>
        <p:spPr>
          <a:xfrm>
            <a:off x="528636" y="314325"/>
            <a:ext cx="5657851" cy="57292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7086" t="12695" r="28111" b="12500"/>
          <a:stretch/>
        </p:blipFill>
        <p:spPr>
          <a:xfrm>
            <a:off x="6257925" y="728663"/>
            <a:ext cx="5829300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580</TotalTime>
  <Words>579</Words>
  <Application>Microsoft Office PowerPoint</Application>
  <PresentationFormat>Panorámica</PresentationFormat>
  <Paragraphs>98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Lofi</dc:creator>
  <cp:lastModifiedBy>Lofi</cp:lastModifiedBy>
  <cp:revision>52</cp:revision>
  <dcterms:created xsi:type="dcterms:W3CDTF">2021-03-27T12:16:50Z</dcterms:created>
  <dcterms:modified xsi:type="dcterms:W3CDTF">2022-03-28T16:49:40Z</dcterms:modified>
</cp:coreProperties>
</file>