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2" r:id="rId11"/>
    <p:sldId id="264" r:id="rId12"/>
    <p:sldId id="263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2BF18C-7039-4CC3-8588-792FB2CE8CC7}" v="5" dt="2021-03-29T16:44:55.9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81" d="100"/>
          <a:sy n="81" d="100"/>
        </p:scale>
        <p:origin x="-294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B6BBB-EBC6-449F-82D3-4A6F49987DA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4D4E8D4-F4EE-44C1-91B8-1DEFBA287F2D}">
      <dgm:prSet/>
      <dgm:spPr/>
      <dgm:t>
        <a:bodyPr/>
        <a:lstStyle/>
        <a:p>
          <a:r>
            <a:rPr lang="es-MX"/>
            <a:t>LISTADO OFICIAL      ABRIL A JUNIO</a:t>
          </a:r>
          <a:endParaRPr lang="en-US"/>
        </a:p>
      </dgm:t>
    </dgm:pt>
    <dgm:pt modelId="{0D0E9462-281B-42CB-95B6-FB21FE385FE3}" type="parTrans" cxnId="{B03859C6-02BF-4DA5-A068-B6122364D190}">
      <dgm:prSet/>
      <dgm:spPr/>
      <dgm:t>
        <a:bodyPr/>
        <a:lstStyle/>
        <a:p>
          <a:endParaRPr lang="en-US"/>
        </a:p>
      </dgm:t>
    </dgm:pt>
    <dgm:pt modelId="{C4BE12FD-5636-4C0B-91F7-5A08F45857E6}" type="sibTrans" cxnId="{B03859C6-02BF-4DA5-A068-B6122364D190}">
      <dgm:prSet/>
      <dgm:spPr/>
      <dgm:t>
        <a:bodyPr/>
        <a:lstStyle/>
        <a:p>
          <a:endParaRPr lang="en-US"/>
        </a:p>
      </dgm:t>
    </dgm:pt>
    <dgm:pt modelId="{6EE60C6A-98EC-4AA3-BAA9-AD0F5835B5F6}">
      <dgm:prSet/>
      <dgm:spPr/>
      <dgm:t>
        <a:bodyPr/>
        <a:lstStyle/>
        <a:p>
          <a:r>
            <a:rPr lang="es-MX"/>
            <a:t>LISTADO 108 A Y 108 B     LUEGO DEL RECESO INVERNAL</a:t>
          </a:r>
          <a:endParaRPr lang="en-US"/>
        </a:p>
      </dgm:t>
    </dgm:pt>
    <dgm:pt modelId="{A7E19523-3ECD-447D-9D4F-B6A1DEFD7493}" type="parTrans" cxnId="{4F8B23DD-DA37-4A1A-9DD7-8F50E8D546FA}">
      <dgm:prSet/>
      <dgm:spPr/>
      <dgm:t>
        <a:bodyPr/>
        <a:lstStyle/>
        <a:p>
          <a:endParaRPr lang="en-US"/>
        </a:p>
      </dgm:t>
    </dgm:pt>
    <dgm:pt modelId="{04A843BF-9489-4BDE-9A58-BFD15C90BF51}" type="sibTrans" cxnId="{4F8B23DD-DA37-4A1A-9DD7-8F50E8D546FA}">
      <dgm:prSet/>
      <dgm:spPr/>
      <dgm:t>
        <a:bodyPr/>
        <a:lstStyle/>
        <a:p>
          <a:endParaRPr lang="en-US"/>
        </a:p>
      </dgm:t>
    </dgm:pt>
    <dgm:pt modelId="{24AB2E42-4640-41EE-B5A6-E4DBC508985F}">
      <dgm:prSet/>
      <dgm:spPr/>
      <dgm:t>
        <a:bodyPr/>
        <a:lstStyle/>
        <a:p>
          <a:r>
            <a:rPr lang="es-MX"/>
            <a:t>108 A Y B INFINE . EMERGENCIA         SEGÚN INDIQUE CADA SAD</a:t>
          </a:r>
          <a:endParaRPr lang="en-US"/>
        </a:p>
      </dgm:t>
    </dgm:pt>
    <dgm:pt modelId="{C189B69E-ADC2-4DA0-8DE2-A9E714E4FB4A}" type="parTrans" cxnId="{6671FE13-028E-40C9-BB9B-73DECE45408B}">
      <dgm:prSet/>
      <dgm:spPr/>
      <dgm:t>
        <a:bodyPr/>
        <a:lstStyle/>
        <a:p>
          <a:endParaRPr lang="en-US"/>
        </a:p>
      </dgm:t>
    </dgm:pt>
    <dgm:pt modelId="{5F2B175A-19F3-40E6-9AB6-76D13219B6FD}" type="sibTrans" cxnId="{6671FE13-028E-40C9-BB9B-73DECE45408B}">
      <dgm:prSet/>
      <dgm:spPr/>
      <dgm:t>
        <a:bodyPr/>
        <a:lstStyle/>
        <a:p>
          <a:endParaRPr lang="en-US"/>
        </a:p>
      </dgm:t>
    </dgm:pt>
    <dgm:pt modelId="{B13AA3CB-2568-4640-8A39-2F9963C4CADD}" type="pres">
      <dgm:prSet presAssocID="{A80B6BBB-EBC6-449F-82D3-4A6F49987D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FF0DDFA6-99B9-4D79-87CE-C84D737D30D8}" type="pres">
      <dgm:prSet presAssocID="{04D4E8D4-F4EE-44C1-91B8-1DEFBA287F2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8DFE056-5EEB-48B3-9B8D-E506243E3986}" type="pres">
      <dgm:prSet presAssocID="{C4BE12FD-5636-4C0B-91F7-5A08F45857E6}" presName="spacer" presStyleCnt="0"/>
      <dgm:spPr/>
    </dgm:pt>
    <dgm:pt modelId="{45046306-777E-4510-96A7-9C0EA155B102}" type="pres">
      <dgm:prSet presAssocID="{6EE60C6A-98EC-4AA3-BAA9-AD0F5835B5F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78F81BF-A959-4537-98D9-00B001D66449}" type="pres">
      <dgm:prSet presAssocID="{04A843BF-9489-4BDE-9A58-BFD15C90BF51}" presName="spacer" presStyleCnt="0"/>
      <dgm:spPr/>
    </dgm:pt>
    <dgm:pt modelId="{0C47E2C9-AEFB-4451-8B08-F68A32A67DD1}" type="pres">
      <dgm:prSet presAssocID="{24AB2E42-4640-41EE-B5A6-E4DBC508985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B03859C6-02BF-4DA5-A068-B6122364D190}" srcId="{A80B6BBB-EBC6-449F-82D3-4A6F49987DA5}" destId="{04D4E8D4-F4EE-44C1-91B8-1DEFBA287F2D}" srcOrd="0" destOrd="0" parTransId="{0D0E9462-281B-42CB-95B6-FB21FE385FE3}" sibTransId="{C4BE12FD-5636-4C0B-91F7-5A08F45857E6}"/>
    <dgm:cxn modelId="{B32015AB-A6E4-455B-B745-33E9C452C794}" type="presOf" srcId="{6EE60C6A-98EC-4AA3-BAA9-AD0F5835B5F6}" destId="{45046306-777E-4510-96A7-9C0EA155B102}" srcOrd="0" destOrd="0" presId="urn:microsoft.com/office/officeart/2005/8/layout/vList2"/>
    <dgm:cxn modelId="{3907386B-1FBE-4228-8D17-5507F6A52D8B}" type="presOf" srcId="{24AB2E42-4640-41EE-B5A6-E4DBC508985F}" destId="{0C47E2C9-AEFB-4451-8B08-F68A32A67DD1}" srcOrd="0" destOrd="0" presId="urn:microsoft.com/office/officeart/2005/8/layout/vList2"/>
    <dgm:cxn modelId="{F530A95D-9EF0-4251-AF9D-0D6EC43FB9FF}" type="presOf" srcId="{A80B6BBB-EBC6-449F-82D3-4A6F49987DA5}" destId="{B13AA3CB-2568-4640-8A39-2F9963C4CADD}" srcOrd="0" destOrd="0" presId="urn:microsoft.com/office/officeart/2005/8/layout/vList2"/>
    <dgm:cxn modelId="{6671FE13-028E-40C9-BB9B-73DECE45408B}" srcId="{A80B6BBB-EBC6-449F-82D3-4A6F49987DA5}" destId="{24AB2E42-4640-41EE-B5A6-E4DBC508985F}" srcOrd="2" destOrd="0" parTransId="{C189B69E-ADC2-4DA0-8DE2-A9E714E4FB4A}" sibTransId="{5F2B175A-19F3-40E6-9AB6-76D13219B6FD}"/>
    <dgm:cxn modelId="{09E031E5-0A80-4D91-A78E-C58F06D59D4A}" type="presOf" srcId="{04D4E8D4-F4EE-44C1-91B8-1DEFBA287F2D}" destId="{FF0DDFA6-99B9-4D79-87CE-C84D737D30D8}" srcOrd="0" destOrd="0" presId="urn:microsoft.com/office/officeart/2005/8/layout/vList2"/>
    <dgm:cxn modelId="{4F8B23DD-DA37-4A1A-9DD7-8F50E8D546FA}" srcId="{A80B6BBB-EBC6-449F-82D3-4A6F49987DA5}" destId="{6EE60C6A-98EC-4AA3-BAA9-AD0F5835B5F6}" srcOrd="1" destOrd="0" parTransId="{A7E19523-3ECD-447D-9D4F-B6A1DEFD7493}" sibTransId="{04A843BF-9489-4BDE-9A58-BFD15C90BF51}"/>
    <dgm:cxn modelId="{C52F545A-F3F3-428E-8B6D-CD8CE8C43C22}" type="presParOf" srcId="{B13AA3CB-2568-4640-8A39-2F9963C4CADD}" destId="{FF0DDFA6-99B9-4D79-87CE-C84D737D30D8}" srcOrd="0" destOrd="0" presId="urn:microsoft.com/office/officeart/2005/8/layout/vList2"/>
    <dgm:cxn modelId="{6B49565A-20F1-4FFE-876C-BCA601EA0C9A}" type="presParOf" srcId="{B13AA3CB-2568-4640-8A39-2F9963C4CADD}" destId="{E8DFE056-5EEB-48B3-9B8D-E506243E3986}" srcOrd="1" destOrd="0" presId="urn:microsoft.com/office/officeart/2005/8/layout/vList2"/>
    <dgm:cxn modelId="{66413DC5-02DC-4122-A677-C7AA8B820554}" type="presParOf" srcId="{B13AA3CB-2568-4640-8A39-2F9963C4CADD}" destId="{45046306-777E-4510-96A7-9C0EA155B102}" srcOrd="2" destOrd="0" presId="urn:microsoft.com/office/officeart/2005/8/layout/vList2"/>
    <dgm:cxn modelId="{B0D9D005-92F8-4ED0-9DA4-DEC460D1611E}" type="presParOf" srcId="{B13AA3CB-2568-4640-8A39-2F9963C4CADD}" destId="{878F81BF-A959-4537-98D9-00B001D66449}" srcOrd="3" destOrd="0" presId="urn:microsoft.com/office/officeart/2005/8/layout/vList2"/>
    <dgm:cxn modelId="{15548118-CADF-48F0-9C8D-190EF9670B50}" type="presParOf" srcId="{B13AA3CB-2568-4640-8A39-2F9963C4CADD}" destId="{0C47E2C9-AEFB-4451-8B08-F68A32A67DD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DDFA6-99B9-4D79-87CE-C84D737D30D8}">
      <dsp:nvSpPr>
        <dsp:cNvPr id="0" name=""/>
        <dsp:cNvSpPr/>
      </dsp:nvSpPr>
      <dsp:spPr>
        <a:xfrm>
          <a:off x="0" y="252408"/>
          <a:ext cx="5626542" cy="1698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/>
            <a:t>LISTADO OFICIAL      ABRIL A JUNIO</a:t>
          </a:r>
          <a:endParaRPr lang="en-US" sz="3200" kern="1200"/>
        </a:p>
      </dsp:txBody>
      <dsp:txXfrm>
        <a:off x="82931" y="335339"/>
        <a:ext cx="5460680" cy="1532978"/>
      </dsp:txXfrm>
    </dsp:sp>
    <dsp:sp modelId="{45046306-777E-4510-96A7-9C0EA155B102}">
      <dsp:nvSpPr>
        <dsp:cNvPr id="0" name=""/>
        <dsp:cNvSpPr/>
      </dsp:nvSpPr>
      <dsp:spPr>
        <a:xfrm>
          <a:off x="0" y="2043409"/>
          <a:ext cx="5626542" cy="1698840"/>
        </a:xfrm>
        <a:prstGeom prst="roundRect">
          <a:avLst/>
        </a:prstGeom>
        <a:solidFill>
          <a:schemeClr val="accent2">
            <a:hueOff val="-10052527"/>
            <a:satOff val="-209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/>
            <a:t>LISTADO 108 A Y 108 B     LUEGO DEL RECESO INVERNAL</a:t>
          </a:r>
          <a:endParaRPr lang="en-US" sz="3200" kern="1200"/>
        </a:p>
      </dsp:txBody>
      <dsp:txXfrm>
        <a:off x="82931" y="2126340"/>
        <a:ext cx="5460680" cy="1532978"/>
      </dsp:txXfrm>
    </dsp:sp>
    <dsp:sp modelId="{0C47E2C9-AEFB-4451-8B08-F68A32A67DD1}">
      <dsp:nvSpPr>
        <dsp:cNvPr id="0" name=""/>
        <dsp:cNvSpPr/>
      </dsp:nvSpPr>
      <dsp:spPr>
        <a:xfrm>
          <a:off x="0" y="3834409"/>
          <a:ext cx="5626542" cy="1698840"/>
        </a:xfrm>
        <a:prstGeom prst="roundRect">
          <a:avLst/>
        </a:prstGeom>
        <a:solidFill>
          <a:schemeClr val="accent2">
            <a:hueOff val="-20105054"/>
            <a:satOff val="-418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/>
            <a:t>108 A Y B INFINE . EMERGENCIA         SEGÚN INDIQUE CADA SAD</a:t>
          </a:r>
          <a:endParaRPr lang="en-US" sz="3200" kern="1200"/>
        </a:p>
      </dsp:txBody>
      <dsp:txXfrm>
        <a:off x="82931" y="3917340"/>
        <a:ext cx="5460680" cy="1532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94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3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4/5/2021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72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0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1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0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7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9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9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2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BABF38A-8A0D-492E-BD20-6CF4D46B50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=""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9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E644DE9-8D09-43E2-BA69-F57482CFC9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C23C919-B32E-40FF-B3D8-631316E84E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 descr="Gráfico&#10;&#10;Descripción generada automáticamente">
            <a:extLst>
              <a:ext uri="{FF2B5EF4-FFF2-40B4-BE49-F238E27FC236}">
                <a16:creationId xmlns="" xmlns:a16="http://schemas.microsoft.com/office/drawing/2014/main" id="{C27217DD-9B5A-4A1E-BC4F-92D30E8123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3561" b="8908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5EDAD761-2CF4-463A-AD87-1D4E8549D7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D9DF7D3C-2892-4632-9E66-4D1E023A00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3D2FAD08-001D-4400-AF80-51C864EF74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4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C77F300-6A29-44B7-8492-D7863E190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40211"/>
            <a:ext cx="7530685" cy="316386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s-MX">
                <a:solidFill>
                  <a:srgbClr val="FFFFFF"/>
                </a:solidFill>
              </a:rPr>
              <a:t>INSERCIÓN PROFESIONAL DE LOS TRABAJADORES SOCIALES EN EL AMBITO EDUCATIVO</a:t>
            </a:r>
            <a:endParaRPr lang="es-AR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6042990-6FD6-481B-8F7A-B5652EE14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74515"/>
            <a:ext cx="7583133" cy="1279124"/>
          </a:xfrm>
        </p:spPr>
        <p:txBody>
          <a:bodyPr>
            <a:normAutofit/>
          </a:bodyPr>
          <a:lstStyle/>
          <a:p>
            <a:pPr algn="l"/>
            <a:r>
              <a:rPr lang="es-MX" sz="2200" dirty="0">
                <a:solidFill>
                  <a:srgbClr val="FFFFFF"/>
                </a:solidFill>
              </a:rPr>
              <a:t>INSCRIPCIÓN EN LA PROVINCIA DE BUENOS AIRES</a:t>
            </a:r>
            <a:endParaRPr lang="es-AR" sz="2200" dirty="0">
              <a:solidFill>
                <a:srgbClr val="FFFFFF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831015" y="5334000"/>
            <a:ext cx="4185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Lic. Patricia Medina</a:t>
            </a:r>
          </a:p>
          <a:p>
            <a:r>
              <a:rPr lang="es-AR" sz="2000" i="1" dirty="0" smtClean="0">
                <a:solidFill>
                  <a:schemeClr val="bg1"/>
                </a:solidFill>
              </a:rPr>
              <a:t>patriciai.medina@gmail.com</a:t>
            </a:r>
            <a:endParaRPr lang="es-AR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31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A4FB2F27-3F7D-440E-A905-86607A926A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F678C14-A033-4139-BCA9-8382B03964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4763DA8-CE3A-4B30-B2F5-0D128777F7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F6B75A5A-FDA7-4C8E-BD65-8506C42AA8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0E6AFCAB-12BF-4A0B-B089-A794259D2F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887B80F-562D-4AB8-83CF-F219F9ED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9"/>
            <a:ext cx="4191000" cy="2682875"/>
          </a:xfrm>
        </p:spPr>
        <p:txBody>
          <a:bodyPr>
            <a:normAutofit/>
          </a:bodyPr>
          <a:lstStyle/>
          <a:p>
            <a:r>
              <a:rPr lang="es-MX" sz="4000"/>
              <a:t>Y…¿ Cómo empiezo?</a:t>
            </a:r>
            <a:endParaRPr lang="es-AR" sz="400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403CACDA-015D-474C-BCC1-36F4AFAFA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4190730" cy="2667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CREAR UN USUARIO ABC</a:t>
            </a:r>
          </a:p>
          <a:p>
            <a:endParaRPr lang="en-US" sz="1800" dirty="0"/>
          </a:p>
          <a:p>
            <a:r>
              <a:rPr lang="en-US" sz="1800" dirty="0"/>
              <a:t>https://login.abc.gob.ar/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BE373E19-ED88-402D-91D3-5B079B0B1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407" y="1639762"/>
            <a:ext cx="7457106" cy="4343764"/>
          </a:xfrm>
          <a:prstGeom prst="rect">
            <a:avLst/>
          </a:prstGeom>
        </p:spPr>
      </p:pic>
      <p:sp>
        <p:nvSpPr>
          <p:cNvPr id="8" name="Flecha: a la derecha 7">
            <a:extLst>
              <a:ext uri="{FF2B5EF4-FFF2-40B4-BE49-F238E27FC236}">
                <a16:creationId xmlns="" xmlns:a16="http://schemas.microsoft.com/office/drawing/2014/main" id="{931A4605-F0A5-47A0-AA1C-B41EABC14F9A}"/>
              </a:ext>
            </a:extLst>
          </p:cNvPr>
          <p:cNvSpPr/>
          <p:nvPr/>
        </p:nvSpPr>
        <p:spPr>
          <a:xfrm>
            <a:off x="7261961" y="4341744"/>
            <a:ext cx="927652" cy="1275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6000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="" xmlns:a16="http://schemas.microsoft.com/office/drawing/2014/main" id="{A4FB2F27-3F7D-440E-A905-86607A926A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="" xmlns:a16="http://schemas.microsoft.com/office/drawing/2014/main" id="{AF678C14-A033-4139-BCA9-8382B03964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5">
            <a:extLst>
              <a:ext uri="{FF2B5EF4-FFF2-40B4-BE49-F238E27FC236}">
                <a16:creationId xmlns="" xmlns:a16="http://schemas.microsoft.com/office/drawing/2014/main" id="{118CCFCC-37BE-4D59-9025-3B554F8B5F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V="1">
            <a:off x="8194385" y="0"/>
            <a:ext cx="3997615" cy="6816079"/>
            <a:chOff x="8059620" y="41922"/>
            <a:chExt cx="3997615" cy="6816077"/>
          </a:xfrm>
        </p:grpSpPr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5F7C1472-3879-4EA4-A74A-FD61F9C1AE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72808E72-61DC-4849-9CAC-C198B4CEE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769AA8E-3F29-4925-A9D3-9024DA8DD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1"/>
            <a:ext cx="10606072" cy="1066800"/>
          </a:xfrm>
        </p:spPr>
        <p:txBody>
          <a:bodyPr anchor="b">
            <a:normAutofit/>
          </a:bodyPr>
          <a:lstStyle/>
          <a:p>
            <a:pPr algn="ctr"/>
            <a:r>
              <a:rPr lang="es-MX" sz="4000"/>
              <a:t>INSCRIPCIÓN POR PRIMERA VEZ</a:t>
            </a:r>
            <a:endParaRPr lang="es-AR" sz="4000"/>
          </a:p>
        </p:txBody>
      </p:sp>
      <p:sp>
        <p:nvSpPr>
          <p:cNvPr id="23" name="Content Placeholder 8">
            <a:extLst>
              <a:ext uri="{FF2B5EF4-FFF2-40B4-BE49-F238E27FC236}">
                <a16:creationId xmlns="" xmlns:a16="http://schemas.microsoft.com/office/drawing/2014/main" id="{54DA7C33-CEBF-405C-9436-669EE3E38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3323" y="1524000"/>
            <a:ext cx="7542306" cy="1600199"/>
          </a:xfrm>
        </p:spPr>
        <p:txBody>
          <a:bodyPr>
            <a:normAutofit/>
          </a:bodyPr>
          <a:lstStyle/>
          <a:p>
            <a:pPr algn="ctr"/>
            <a:r>
              <a:rPr lang="en-US" sz="1600" dirty="0"/>
              <a:t>INGRESO CON MI USUARIO ABC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ELIJO LA OPCIÓN SERVICIOS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CDB1E085-4CE9-490E-84A6-E2A35B985E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801" b="16310"/>
          <a:stretch/>
        </p:blipFill>
        <p:spPr>
          <a:xfrm>
            <a:off x="5255" y="3352800"/>
            <a:ext cx="12186745" cy="3505200"/>
          </a:xfrm>
          <a:prstGeom prst="rect">
            <a:avLst/>
          </a:prstGeom>
        </p:spPr>
      </p:pic>
      <p:sp>
        <p:nvSpPr>
          <p:cNvPr id="6" name="Flecha: hacia abajo 5">
            <a:extLst>
              <a:ext uri="{FF2B5EF4-FFF2-40B4-BE49-F238E27FC236}">
                <a16:creationId xmlns="" xmlns:a16="http://schemas.microsoft.com/office/drawing/2014/main" id="{79480602-158A-4941-A963-2DBCEF898FB1}"/>
              </a:ext>
            </a:extLst>
          </p:cNvPr>
          <p:cNvSpPr/>
          <p:nvPr/>
        </p:nvSpPr>
        <p:spPr>
          <a:xfrm>
            <a:off x="10761785" y="2250831"/>
            <a:ext cx="984738" cy="21804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05804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3414123-3F27-4247-B75B-754BE18DE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INGRESO A SERVADO</a:t>
            </a:r>
            <a:endParaRPr lang="es-A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96BDD1A1-DEB0-4905-8589-AF0AE6FBF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4338" y="1557725"/>
            <a:ext cx="9340948" cy="4934515"/>
          </a:xfrm>
        </p:spPr>
      </p:pic>
      <p:pic>
        <p:nvPicPr>
          <p:cNvPr id="7" name="Imagen 6" descr="Interfaz de usuario gráfica&#10;&#10;Descripción generada automáticamente">
            <a:extLst>
              <a:ext uri="{FF2B5EF4-FFF2-40B4-BE49-F238E27FC236}">
                <a16:creationId xmlns="" xmlns:a16="http://schemas.microsoft.com/office/drawing/2014/main" id="{A94B5455-4F1F-4B67-8A01-48B2BA31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280" y="3341077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44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1845B4A-7A0A-4DBD-BDFD-64DAFDBEF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¿Dónde encuentro mi PID?  OBLEA</a:t>
            </a:r>
            <a:endParaRPr lang="es-A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F48734E6-7523-4D93-B6E1-252F8E868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4586" y="1949450"/>
            <a:ext cx="7962828" cy="4195763"/>
          </a:xfrm>
        </p:spPr>
      </p:pic>
    </p:spTree>
    <p:extLst>
      <p:ext uri="{BB962C8B-B14F-4D97-AF65-F5344CB8AC3E}">
        <p14:creationId xmlns:p14="http://schemas.microsoft.com/office/powerpoint/2010/main" val="2898825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0BABF38A-8A0D-492E-BD20-6CF4D46B50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BC526B7A-4801-4FD1-95C8-03AF22629E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31" name="Rectangle 30">
            <a:extLst>
              <a:ext uri="{FF2B5EF4-FFF2-40B4-BE49-F238E27FC236}">
                <a16:creationId xmlns="" xmlns:a16="http://schemas.microsoft.com/office/drawing/2014/main" id="{F1174801-1395-44C5-9B00-CCAC45C056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BADB362-9771-4A3C-B9E5-6777F34C50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94848F0-60E4-4C9D-B812-22D6628F0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394623"/>
            <a:ext cx="5996619" cy="213103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>NOMENCLADOR DE TITULOS Y CURSOS</a:t>
            </a:r>
            <a:br>
              <a:rPr lang="en-US" dirty="0"/>
            </a:br>
            <a:r>
              <a:rPr lang="en-US" sz="4000" dirty="0">
                <a:solidFill>
                  <a:srgbClr val="FF0000"/>
                </a:solidFill>
              </a:rPr>
              <a:t>POR SERVICIOS ABC</a:t>
            </a:r>
            <a:br>
              <a:rPr lang="en-US" sz="4000" dirty="0">
                <a:solidFill>
                  <a:srgbClr val="FF0000"/>
                </a:solidFill>
              </a:rPr>
            </a:br>
            <a:r>
              <a:rPr lang="en-US" sz="4000" dirty="0">
                <a:solidFill>
                  <a:srgbClr val="FF0000"/>
                </a:solidFill>
              </a:rPr>
              <a:t>BUSCO EN SERV PUBLICOS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644D4363-EDF7-455D-B83A-9343AD20F5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V="1">
            <a:off x="8167025" y="76200"/>
            <a:ext cx="3997615" cy="6816079"/>
            <a:chOff x="8059620" y="41922"/>
            <a:chExt cx="3997615" cy="6816077"/>
          </a:xfrm>
        </p:grpSpPr>
        <p:pic>
          <p:nvPicPr>
            <p:cNvPr id="36" name="Picture 35">
              <a:extLst>
                <a:ext uri="{FF2B5EF4-FFF2-40B4-BE49-F238E27FC236}">
                  <a16:creationId xmlns="" xmlns:a16="http://schemas.microsoft.com/office/drawing/2014/main" id="{264248C9-9186-4DBE-9F5D-F02133F84F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38935880-05FC-4BA7-B658-EB15C94235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793E7EE4-7D4E-4F2C-9A9A-7C3A053DC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209621" y="226609"/>
            <a:ext cx="3620272" cy="237676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7A4800EB-518C-46A3-9B2F-DD9F2135A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6597" y="3249637"/>
            <a:ext cx="9405923" cy="383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17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1301931-5330-4804-9295-EB7B326A4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¿Cómo se conforma el PID?</a:t>
            </a:r>
            <a:endParaRPr lang="es-A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D7D58420-A523-4207-BBAD-EB19FF914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695" y="2194560"/>
            <a:ext cx="7096426" cy="3248379"/>
          </a:xfrm>
        </p:spPr>
      </p:pic>
    </p:spTree>
    <p:extLst>
      <p:ext uri="{BB962C8B-B14F-4D97-AF65-F5344CB8AC3E}">
        <p14:creationId xmlns:p14="http://schemas.microsoft.com/office/powerpoint/2010/main" val="2464185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="" xmlns:a16="http://schemas.microsoft.com/office/drawing/2014/main" id="{8651CFA9-6065-4243-AC48-858E35978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5A8C81AE-8F0D-49F3-9FB4-334B0DCDF1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B01E062-7F28-4438-9246-02AB2490E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813"/>
            <a:ext cx="5179237" cy="23357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ACTOS PUBLICOS DIGITALES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A9EF8060-0D63-402B-8B09-4993D1FE8E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V="1">
            <a:off x="8167025" y="76200"/>
            <a:ext cx="3997615" cy="6816079"/>
            <a:chOff x="8059620" y="41922"/>
            <a:chExt cx="3997615" cy="6816077"/>
          </a:xfrm>
        </p:grpSpPr>
        <p:pic>
          <p:nvPicPr>
            <p:cNvPr id="34" name="Picture 33">
              <a:extLst>
                <a:ext uri="{FF2B5EF4-FFF2-40B4-BE49-F238E27FC236}">
                  <a16:creationId xmlns="" xmlns:a16="http://schemas.microsoft.com/office/drawing/2014/main" id="{E3E187C4-6014-4411-8AF9-DCFD1CFE75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A4C30D60-A578-4E7A-A75D-BCD44E0674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6" name="Content Placeholder 25">
            <a:extLst>
              <a:ext uri="{FF2B5EF4-FFF2-40B4-BE49-F238E27FC236}">
                <a16:creationId xmlns="" xmlns:a16="http://schemas.microsoft.com/office/drawing/2014/main" id="{FDA33C7F-5F59-412E-9219-59921E1FB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4565" y="559814"/>
            <a:ext cx="5146081" cy="2335786"/>
          </a:xfrm>
        </p:spPr>
        <p:txBody>
          <a:bodyPr anchor="ctr">
            <a:normAutofit/>
          </a:bodyPr>
          <a:lstStyle/>
          <a:p>
            <a:r>
              <a:rPr lang="en-US" sz="1800" dirty="0"/>
              <a:t>INGRESO POR MENU ABC   .LISTADO DE OFERTAS</a:t>
            </a:r>
          </a:p>
          <a:p>
            <a:endParaRPr lang="en-US" sz="1800" dirty="0"/>
          </a:p>
          <a:p>
            <a:r>
              <a:rPr lang="en-US" sz="1800" dirty="0"/>
              <a:t>LUEGO DE FILTRAR. INGRESO A POSTULARME PARA PROPONERME EN EL CARGO/ MODULOS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AD993C8-2B18-4AE0-952E-D1ABC5512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83" y="3124200"/>
            <a:ext cx="4756908" cy="38530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9F330037-782A-4530-9326-492C6AF84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767" y="2971801"/>
            <a:ext cx="5903541" cy="3055082"/>
          </a:xfrm>
          <a:prstGeom prst="rect">
            <a:avLst/>
          </a:prstGeom>
        </p:spPr>
      </p:pic>
      <p:sp>
        <p:nvSpPr>
          <p:cNvPr id="8" name="Flecha: hacia abajo 7">
            <a:extLst>
              <a:ext uri="{FF2B5EF4-FFF2-40B4-BE49-F238E27FC236}">
                <a16:creationId xmlns="" xmlns:a16="http://schemas.microsoft.com/office/drawing/2014/main" id="{3886D73D-FAFE-4EB9-8350-08B6640E2BA9}"/>
              </a:ext>
            </a:extLst>
          </p:cNvPr>
          <p:cNvSpPr/>
          <p:nvPr/>
        </p:nvSpPr>
        <p:spPr>
          <a:xfrm>
            <a:off x="3432517" y="4290646"/>
            <a:ext cx="309489" cy="14067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494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01E520-95DA-40EA-8737-15756204E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COMPETENCIAS PROFESIONALES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F27B8A7-9985-4564-8662-801439668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MODALIDAD DE PSICOLOGIA COMUNITARIA Y PEDAGOGIA SOCIAL      </a:t>
            </a:r>
          </a:p>
          <a:p>
            <a:r>
              <a:rPr lang="es-MX" dirty="0"/>
              <a:t>          CARGO </a:t>
            </a:r>
            <a:r>
              <a:rPr lang="es-MX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ORIENTADOR SOCIAL</a:t>
            </a:r>
            <a:endParaRPr lang="es-MX" dirty="0"/>
          </a:p>
          <a:p>
            <a:endParaRPr lang="es-MX" dirty="0"/>
          </a:p>
          <a:p>
            <a:r>
              <a:rPr lang="es-MX" dirty="0"/>
              <a:t>MODALIDAD DE EDUCACIÓN ESPECIAL</a:t>
            </a:r>
          </a:p>
          <a:p>
            <a:endParaRPr lang="es-MX" dirty="0"/>
          </a:p>
          <a:p>
            <a:r>
              <a:rPr lang="es-MX" dirty="0"/>
              <a:t>         CARGO </a:t>
            </a:r>
            <a:r>
              <a:rPr lang="es-MX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ASISTENTE SOCIAL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53649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4ABCB84-44F0-4AA7-8FFE-6DEC5B921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CARGO DOCENTE - PROFESOR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9B4DE68-9D18-4797-98D4-4A511DFE0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NIVEL SECUNDARIO</a:t>
            </a:r>
          </a:p>
          <a:p>
            <a:r>
              <a:rPr lang="es-MX" dirty="0"/>
              <a:t>CENS</a:t>
            </a:r>
          </a:p>
          <a:p>
            <a:r>
              <a:rPr lang="es-MX" dirty="0"/>
              <a:t>SUPERIOR – ARTISTICA</a:t>
            </a:r>
          </a:p>
          <a:p>
            <a:r>
              <a:rPr lang="es-MX" dirty="0"/>
              <a:t>FINES 2</a:t>
            </a:r>
          </a:p>
          <a:p>
            <a:r>
              <a:rPr lang="es-MX" dirty="0"/>
              <a:t>CONTEXTO DE ENCIERRO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14422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0BABF38A-8A0D-492E-BD20-6CF4D46B50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BC526B7A-4801-4FD1-95C8-03AF22629E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47" name="Rectangle 46">
            <a:extLst>
              <a:ext uri="{FF2B5EF4-FFF2-40B4-BE49-F238E27FC236}">
                <a16:creationId xmlns="" xmlns:a16="http://schemas.microsoft.com/office/drawing/2014/main" id="{297F7562-DBE2-4729-835D-1486BBB437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-2627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DCE0245F-7D4D-413E-940B-1D9D9A1711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2627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5BB11B77-16CE-4796-9677-F0ED67FCEC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52" name="Picture 51">
              <a:extLst>
                <a:ext uri="{FF2B5EF4-FFF2-40B4-BE49-F238E27FC236}">
                  <a16:creationId xmlns="" xmlns:a16="http://schemas.microsoft.com/office/drawing/2014/main" id="{EF26510D-AF6F-45BA-9996-9EA0F149D0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="" xmlns:a16="http://schemas.microsoft.com/office/drawing/2014/main" id="{5E04EA3F-927A-42F5-96EF-44DCE97863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8CBFFD1-E5F8-432C-BF4D-10D16112C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930" y="744909"/>
            <a:ext cx="4323376" cy="29126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PRESTACIÓN DE SERVICIOS</a:t>
            </a:r>
          </a:p>
        </p:txBody>
      </p:sp>
      <p:pic>
        <p:nvPicPr>
          <p:cNvPr id="5" name="Marcador de contenido 4" descr="Gráfico&#10;&#10;Descripción generada automáticamente con confianza baja">
            <a:extLst>
              <a:ext uri="{FF2B5EF4-FFF2-40B4-BE49-F238E27FC236}">
                <a16:creationId xmlns="" xmlns:a16="http://schemas.microsoft.com/office/drawing/2014/main" id="{E1D7C1E4-78D9-43D7-B834-70EEFD392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03229" y="1425682"/>
            <a:ext cx="6402214" cy="400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70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="" xmlns:a16="http://schemas.microsoft.com/office/drawing/2014/main" id="{8651CFA9-6065-4243-AC48-858E35978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BC8BBE5-981E-4B0B-9654-32B5668BFF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B08C477A-A883-4227-AD02-84B6007F1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048" y="0"/>
            <a:ext cx="6254149" cy="68678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4828F9F-7952-4458-9A66-23981ED7E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4876800" cy="2660144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rgbClr val="FFFFFF"/>
                </a:solidFill>
              </a:rPr>
              <a:t>LISTADOS EXISTENTES</a:t>
            </a:r>
            <a:br>
              <a:rPr lang="es-MX" dirty="0">
                <a:solidFill>
                  <a:srgbClr val="FFFFFF"/>
                </a:solidFill>
              </a:rPr>
            </a:br>
            <a:r>
              <a:rPr lang="es-MX" dirty="0">
                <a:solidFill>
                  <a:srgbClr val="FFFFFF"/>
                </a:solidFill>
              </a:rPr>
              <a:t/>
            </a:r>
            <a:br>
              <a:rPr lang="es-MX" dirty="0">
                <a:solidFill>
                  <a:srgbClr val="FFFFFF"/>
                </a:solidFill>
              </a:rPr>
            </a:br>
            <a:r>
              <a:rPr lang="es-MX" sz="3200" dirty="0">
                <a:solidFill>
                  <a:srgbClr val="FFFFFF"/>
                </a:solidFill>
              </a:rPr>
              <a:t>INSCRIPCIÓN AÑO PROX</a:t>
            </a:r>
            <a:endParaRPr lang="es-AR" dirty="0">
              <a:solidFill>
                <a:srgbClr val="FFFFFF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5528BA00-9EB8-4B2D-92AF-683497319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424712"/>
            <a:ext cx="4876486" cy="2715554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FFFFFF"/>
                </a:solidFill>
              </a:rPr>
              <a:t>SAD </a:t>
            </a:r>
          </a:p>
          <a:p>
            <a:r>
              <a:rPr lang="en-US" sz="1800" dirty="0">
                <a:solidFill>
                  <a:srgbClr val="FFFFFF"/>
                </a:solidFill>
              </a:rPr>
              <a:t>SECRETARA DE ASUNTOS DOCENTE</a:t>
            </a:r>
          </a:p>
          <a:p>
            <a:r>
              <a:rPr lang="en-US" sz="1800" dirty="0">
                <a:solidFill>
                  <a:srgbClr val="FFFFFF"/>
                </a:solidFill>
              </a:rPr>
              <a:t>LOS 137 DISTRITOS CUENTAN CON UNA OFICINA </a:t>
            </a:r>
          </a:p>
          <a:p>
            <a:r>
              <a:rPr lang="en-US" sz="1800" dirty="0">
                <a:solidFill>
                  <a:srgbClr val="FFFFFF"/>
                </a:solidFill>
              </a:rPr>
              <a:t>BUSCAR PAGINA WEB O BLOG</a:t>
            </a:r>
          </a:p>
          <a:p>
            <a:endParaRPr lang="en-US" sz="1800" dirty="0">
              <a:solidFill>
                <a:srgbClr val="FFFFFF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7E920F76-E6AF-4D70-A5AA-0904FF1874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 flipV="1">
            <a:off x="6955029" y="1"/>
            <a:ext cx="5236971" cy="6858000"/>
            <a:chOff x="20829" y="1"/>
            <a:chExt cx="5236971" cy="6857999"/>
          </a:xfrm>
        </p:grpSpPr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C790CF60-DEEE-47CC-8429-66639F9987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BA66197D-92FE-4645-BA93-D45CD8CD1A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A89AB69A-B339-4EF3-AB44-B2569FA1F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1" y="738618"/>
            <a:ext cx="5497446" cy="268609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2B98221-6915-4EC2-B6C3-FAEC66CEA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3763294"/>
            <a:ext cx="5368319" cy="230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68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DA19BD6-7761-481C-B044-8B3CD8AF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INSCRIPCIONES PARA EL PRESENTE CICLO LECTIVO</a:t>
            </a:r>
            <a:endParaRPr lang="es-A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147619FC-CF90-4E9C-8059-E8718BF22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51" y="2434741"/>
            <a:ext cx="4490296" cy="1884041"/>
          </a:xfr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8A5B5DFB-07EA-438F-B8FB-E79B61F96F72}"/>
              </a:ext>
            </a:extLst>
          </p:cNvPr>
          <p:cNvSpPr txBox="1"/>
          <p:nvPr/>
        </p:nvSpPr>
        <p:spPr>
          <a:xfrm>
            <a:off x="1645920" y="5036234"/>
            <a:ext cx="261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EMERGENCIA</a:t>
            </a:r>
            <a:endParaRPr lang="es-AR" sz="2400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84E1A272-4441-47AF-B591-FE3169F6C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544" y="1875843"/>
            <a:ext cx="7272497" cy="220378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38788F96-0BFA-4F55-BCC0-BF0A93019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988" y="4700249"/>
            <a:ext cx="7539708" cy="158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30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42">
            <a:extLst>
              <a:ext uri="{FF2B5EF4-FFF2-40B4-BE49-F238E27FC236}">
                <a16:creationId xmlns="" xmlns:a16="http://schemas.microsoft.com/office/drawing/2014/main" id="{A4FB2F27-3F7D-440E-A905-86607A926A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1" name="Rectangle 44">
            <a:extLst>
              <a:ext uri="{FF2B5EF4-FFF2-40B4-BE49-F238E27FC236}">
                <a16:creationId xmlns="" xmlns:a16="http://schemas.microsoft.com/office/drawing/2014/main" id="{AF678C14-A033-4139-BCA9-8382B03964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6">
            <a:extLst>
              <a:ext uri="{FF2B5EF4-FFF2-40B4-BE49-F238E27FC236}">
                <a16:creationId xmlns="" xmlns:a16="http://schemas.microsoft.com/office/drawing/2014/main" id="{118CCFCC-37BE-4D59-9025-3B554F8B5F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V="1">
            <a:off x="8194385" y="0"/>
            <a:ext cx="3997615" cy="6816079"/>
            <a:chOff x="8059620" y="41922"/>
            <a:chExt cx="3997615" cy="6816077"/>
          </a:xfrm>
        </p:grpSpPr>
        <p:pic>
          <p:nvPicPr>
            <p:cNvPr id="48" name="Picture 47">
              <a:extLst>
                <a:ext uri="{FF2B5EF4-FFF2-40B4-BE49-F238E27FC236}">
                  <a16:creationId xmlns="" xmlns:a16="http://schemas.microsoft.com/office/drawing/2014/main" id="{5F7C1472-3879-4EA4-A74A-FD61F9C1AE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72808E72-61DC-4849-9CAC-C198B4CEE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495C6AC-ABEA-45D1-BA22-AE3A57878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0"/>
            <a:ext cx="10606072" cy="19882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</a:rPr>
              <a:t>REQUISITOS.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 LISTADO OFICIAL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108 A (AMPLIATORIO)  108 A SUPERIOR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108 A INFINE</a:t>
            </a:r>
          </a:p>
        </p:txBody>
      </p:sp>
      <p:sp>
        <p:nvSpPr>
          <p:cNvPr id="63" name="Content Placeholder 39">
            <a:extLst>
              <a:ext uri="{FF2B5EF4-FFF2-40B4-BE49-F238E27FC236}">
                <a16:creationId xmlns="" xmlns:a16="http://schemas.microsoft.com/office/drawing/2014/main" id="{992EFDF8-12B8-4DF3-9B83-CBCBB405E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0739" y="145774"/>
            <a:ext cx="2361991" cy="19030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1600" dirty="0"/>
              <a:t>LOS TITULOS SE REGISTRAN EN </a:t>
            </a:r>
            <a:r>
              <a:rPr lang="en-US" sz="1600" b="1" dirty="0"/>
              <a:t>CONSEJO ESCOLAR</a:t>
            </a:r>
          </a:p>
          <a:p>
            <a:pPr algn="ctr"/>
            <a:r>
              <a:rPr lang="en-US" sz="1600" dirty="0"/>
              <a:t>CASA DE LA PROV DE BUENOS AIRES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0D565B08-06D1-4FFA-B692-85A5F79357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0" r="1847" b="-1"/>
          <a:stretch/>
        </p:blipFill>
        <p:spPr>
          <a:xfrm>
            <a:off x="5255" y="3352800"/>
            <a:ext cx="1218674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97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>
            <a:extLst>
              <a:ext uri="{FF2B5EF4-FFF2-40B4-BE49-F238E27FC236}">
                <a16:creationId xmlns="" xmlns:a16="http://schemas.microsoft.com/office/drawing/2014/main" id="{0BABF38A-8A0D-492E-BD20-6CF4D46B50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24">
            <a:extLst>
              <a:ext uri="{FF2B5EF4-FFF2-40B4-BE49-F238E27FC236}">
                <a16:creationId xmlns="" xmlns:a16="http://schemas.microsoft.com/office/drawing/2014/main" id="{BC526B7A-4801-4FD1-95C8-03AF22629E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41" name="Rectangle 26">
            <a:extLst>
              <a:ext uri="{FF2B5EF4-FFF2-40B4-BE49-F238E27FC236}">
                <a16:creationId xmlns="" xmlns:a16="http://schemas.microsoft.com/office/drawing/2014/main" id="{F1174801-1395-44C5-9B00-CCAC45C056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2" name="Rectangle 28">
            <a:extLst>
              <a:ext uri="{FF2B5EF4-FFF2-40B4-BE49-F238E27FC236}">
                <a16:creationId xmlns="" xmlns:a16="http://schemas.microsoft.com/office/drawing/2014/main" id="{8BADB362-9771-4A3C-B9E5-6777F34C50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85976B2-200D-4535-BAF3-68E53012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336607"/>
            <a:ext cx="5996619" cy="211315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700"/>
              <a:t>108 (COMPLEMENTARIO)- 108 INFINE</a:t>
            </a:r>
            <a:br>
              <a:rPr lang="en-US" sz="3700"/>
            </a:br>
            <a:r>
              <a:rPr lang="en-US" sz="3700"/>
              <a:t>108 SUPERIOR</a:t>
            </a:r>
          </a:p>
        </p:txBody>
      </p:sp>
      <p:grpSp>
        <p:nvGrpSpPr>
          <p:cNvPr id="43" name="Group 30">
            <a:extLst>
              <a:ext uri="{FF2B5EF4-FFF2-40B4-BE49-F238E27FC236}">
                <a16:creationId xmlns="" xmlns:a16="http://schemas.microsoft.com/office/drawing/2014/main" id="{6C5D976F-50BF-4FEC-B797-AACEB2C351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V="1">
            <a:off x="8167025" y="76200"/>
            <a:ext cx="3997615" cy="6816079"/>
            <a:chOff x="8059620" y="41922"/>
            <a:chExt cx="3997615" cy="6816077"/>
          </a:xfrm>
        </p:grpSpPr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33C66400-9114-4E43-A4CC-E3DCF49D43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89B7520A-668D-4486-B70D-BCEA3D9611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8688222B-0D0C-4CE6-8B6E-F5D6AE586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5429" y="322704"/>
            <a:ext cx="3997745" cy="21156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/>
              <a:t>PROFESIONALES SIN TITULO DOCENTE SE INSCRIBEN EN ESTOS LISTADOS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8A269411-E22F-4CD9-935C-B1AD50C0B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908864"/>
            <a:ext cx="10515600" cy="315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53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8651CFA9-6065-4243-AC48-858E35978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7962AE0-6A1C-4B76-9D52-10E5E6D7D3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91D96BF-0605-446D-9590-F9A64BF8E7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V="1">
            <a:off x="3048" y="1"/>
            <a:ext cx="5236971" cy="6858000"/>
            <a:chOff x="20829" y="1"/>
            <a:chExt cx="5236971" cy="6857999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B79C2449-D531-4936-82F1-C560A12818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E881F028-6F1E-42D8-B367-94F963C44C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E1089B-1254-4E1C-918C-B6E928FCC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>
            <a:normAutofit/>
          </a:bodyPr>
          <a:lstStyle/>
          <a:p>
            <a:r>
              <a:rPr lang="es-MX" dirty="0"/>
              <a:t>¿Cuándo me inscribo?</a:t>
            </a:r>
            <a:endParaRPr lang="es-AR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="" xmlns:a16="http://schemas.microsoft.com/office/drawing/2014/main" id="{0FFFAAD7-B883-4DA6-B5FB-6B325E1A04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290587"/>
              </p:ext>
            </p:extLst>
          </p:nvPr>
        </p:nvGraphicFramePr>
        <p:xfrm>
          <a:off x="6184458" y="343433"/>
          <a:ext cx="5626542" cy="578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71BA8DCB-8230-44EB-8F76-CFEAA310C267}"/>
              </a:ext>
            </a:extLst>
          </p:cNvPr>
          <p:cNvSpPr txBox="1"/>
          <p:nvPr/>
        </p:nvSpPr>
        <p:spPr>
          <a:xfrm>
            <a:off x="1179443" y="5300870"/>
            <a:ext cx="2822714" cy="14773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ATENCIÓN: LA PANDEMIA MODIFICO EL CRONOGRAMA HABITUAL   VER PAGINAS DE CADA SAD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96552708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RegularSeedRightStep">
      <a:dk1>
        <a:srgbClr val="000000"/>
      </a:dk1>
      <a:lt1>
        <a:srgbClr val="FFFFFF"/>
      </a:lt1>
      <a:dk2>
        <a:srgbClr val="41242D"/>
      </a:dk2>
      <a:lt2>
        <a:srgbClr val="E2E8E4"/>
      </a:lt2>
      <a:accent1>
        <a:srgbClr val="C34DA4"/>
      </a:accent1>
      <a:accent2>
        <a:srgbClr val="B13B61"/>
      </a:accent2>
      <a:accent3>
        <a:srgbClr val="C3584D"/>
      </a:accent3>
      <a:accent4>
        <a:srgbClr val="B1783B"/>
      </a:accent4>
      <a:accent5>
        <a:srgbClr val="ADA644"/>
      </a:accent5>
      <a:accent6>
        <a:srgbClr val="88B13B"/>
      </a:accent6>
      <a:hlink>
        <a:srgbClr val="31944B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230</Words>
  <Application>Microsoft Office PowerPoint</Application>
  <PresentationFormat>Personalizado</PresentationFormat>
  <Paragraphs>51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DappledVTI</vt:lpstr>
      <vt:lpstr>INSERCIÓN PROFESIONAL DE LOS TRABAJADORES SOCIALES EN EL AMBITO EDUCATIVO</vt:lpstr>
      <vt:lpstr>COMPETENCIAS PROFESIONALES</vt:lpstr>
      <vt:lpstr>CARGO DOCENTE - PROFESOR</vt:lpstr>
      <vt:lpstr>PRESTACIÓN DE SERVICIOS</vt:lpstr>
      <vt:lpstr>LISTADOS EXISTENTES  INSCRIPCIÓN AÑO PROX</vt:lpstr>
      <vt:lpstr>INSCRIPCIONES PARA EL PRESENTE CICLO LECTIVO</vt:lpstr>
      <vt:lpstr>REQUISITOS.  LISTADO OFICIAL 108 A (AMPLIATORIO)  108 A SUPERIOR 108 A INFINE</vt:lpstr>
      <vt:lpstr>108 (COMPLEMENTARIO)- 108 INFINE 108 SUPERIOR</vt:lpstr>
      <vt:lpstr>¿Cuándo me inscribo?</vt:lpstr>
      <vt:lpstr>Y…¿ Cómo empiezo?</vt:lpstr>
      <vt:lpstr>INSCRIPCIÓN POR PRIMERA VEZ</vt:lpstr>
      <vt:lpstr>INGRESO A SERVADO</vt:lpstr>
      <vt:lpstr>¿Dónde encuentro mi PID?  OBLEA</vt:lpstr>
      <vt:lpstr> NOMENCLADOR DE TITULOS Y CURSOS POR SERVICIOS ABC BUSCO EN SERV PUBLICOS</vt:lpstr>
      <vt:lpstr>¿Cómo se conforma el PID?</vt:lpstr>
      <vt:lpstr>ACTOS PUBLICOS DIGITALES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INSERCIÓN PROFESIONAL DE LOS TRABAJADORES SOCIALES EN EL AMBITO EDUCATIVO</dc:title>
  <dc:creator>oscar alejandro bejarano</dc:creator>
  <cp:lastModifiedBy>Alita</cp:lastModifiedBy>
  <cp:revision>5</cp:revision>
  <dcterms:created xsi:type="dcterms:W3CDTF">2021-03-29T15:45:51Z</dcterms:created>
  <dcterms:modified xsi:type="dcterms:W3CDTF">2021-04-05T23:37:21Z</dcterms:modified>
</cp:coreProperties>
</file>