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5" d="100"/>
          <a:sy n="55" d="100"/>
        </p:scale>
        <p:origin x="-123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F23A9-06A5-448D-965F-CD2B87EDACF8}" type="datetimeFigureOut">
              <a:rPr lang="es-ES" smtClean="0"/>
              <a:t>27/03/2022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C44C1-CA88-4B4F-8744-2C53927CCD44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C44C1-CA88-4B4F-8744-2C53927CCD44}" type="slidenum">
              <a:rPr lang="es-ES" smtClean="0"/>
              <a:t>3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04140-9A7A-42C4-8949-418F5C91B930}" type="datetimeFigureOut">
              <a:rPr lang="es-ES" smtClean="0"/>
              <a:pPr/>
              <a:t>27/03/2022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2501-6D91-4D39-BFB0-7F762F4E9C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04140-9A7A-42C4-8949-418F5C91B930}" type="datetimeFigureOut">
              <a:rPr lang="es-ES" smtClean="0"/>
              <a:pPr/>
              <a:t>27/03/2022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2501-6D91-4D39-BFB0-7F762F4E9C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04140-9A7A-42C4-8949-418F5C91B930}" type="datetimeFigureOut">
              <a:rPr lang="es-ES" smtClean="0"/>
              <a:pPr/>
              <a:t>27/03/2022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2501-6D91-4D39-BFB0-7F762F4E9C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04140-9A7A-42C4-8949-418F5C91B930}" type="datetimeFigureOut">
              <a:rPr lang="es-ES" smtClean="0"/>
              <a:pPr/>
              <a:t>27/03/2022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2501-6D91-4D39-BFB0-7F762F4E9C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04140-9A7A-42C4-8949-418F5C91B930}" type="datetimeFigureOut">
              <a:rPr lang="es-ES" smtClean="0"/>
              <a:pPr/>
              <a:t>27/03/2022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2501-6D91-4D39-BFB0-7F762F4E9C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04140-9A7A-42C4-8949-418F5C91B930}" type="datetimeFigureOut">
              <a:rPr lang="es-ES" smtClean="0"/>
              <a:pPr/>
              <a:t>27/03/2022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2501-6D91-4D39-BFB0-7F762F4E9C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04140-9A7A-42C4-8949-418F5C91B930}" type="datetimeFigureOut">
              <a:rPr lang="es-ES" smtClean="0"/>
              <a:pPr/>
              <a:t>27/03/2022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2501-6D91-4D39-BFB0-7F762F4E9C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04140-9A7A-42C4-8949-418F5C91B930}" type="datetimeFigureOut">
              <a:rPr lang="es-ES" smtClean="0"/>
              <a:pPr/>
              <a:t>27/03/2022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2501-6D91-4D39-BFB0-7F762F4E9C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04140-9A7A-42C4-8949-418F5C91B930}" type="datetimeFigureOut">
              <a:rPr lang="es-ES" smtClean="0"/>
              <a:pPr/>
              <a:t>27/03/2022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2501-6D91-4D39-BFB0-7F762F4E9C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04140-9A7A-42C4-8949-418F5C91B930}" type="datetimeFigureOut">
              <a:rPr lang="es-ES" smtClean="0"/>
              <a:pPr/>
              <a:t>27/03/2022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2501-6D91-4D39-BFB0-7F762F4E9C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04140-9A7A-42C4-8949-418F5C91B930}" type="datetimeFigureOut">
              <a:rPr lang="es-ES" smtClean="0"/>
              <a:pPr/>
              <a:t>27/03/2022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B2501-6D91-4D39-BFB0-7F762F4E9C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04140-9A7A-42C4-8949-418F5C91B930}" type="datetimeFigureOut">
              <a:rPr lang="es-ES" smtClean="0"/>
              <a:pPr/>
              <a:t>27/03/2022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B2501-6D91-4D39-BFB0-7F762F4E9C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comision.titulos@bue.edu.a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jcprogramas.socioeducativos@bue.edu.ar" TargetMode="External"/><Relationship Id="rId2" Type="http://schemas.openxmlformats.org/officeDocument/2006/relationships/hyperlink" Target="mailto:junta.especial@bue.edu.a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2016223"/>
          </a:xfrm>
        </p:spPr>
        <p:txBody>
          <a:bodyPr/>
          <a:lstStyle/>
          <a:p>
            <a:r>
              <a:rPr lang="es-AR" dirty="0" smtClean="0"/>
              <a:t>¿Como se compone el puntaje? Sobre títulos, cursos, y otros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717032"/>
            <a:ext cx="6400800" cy="2232248"/>
          </a:xfrm>
        </p:spPr>
        <p:txBody>
          <a:bodyPr>
            <a:normAutofit fontScale="25000" lnSpcReduction="20000"/>
          </a:bodyPr>
          <a:lstStyle/>
          <a:p>
            <a:r>
              <a:rPr lang="es-ES" sz="9300" b="1" dirty="0">
                <a:solidFill>
                  <a:schemeClr val="tx1"/>
                </a:solidFill>
              </a:rPr>
              <a:t>ESTATUTO DOCENTE 2021</a:t>
            </a:r>
          </a:p>
          <a:p>
            <a:r>
              <a:rPr lang="es-ES" sz="9300" dirty="0">
                <a:solidFill>
                  <a:schemeClr val="tx1"/>
                </a:solidFill>
              </a:rPr>
              <a:t>(Ordenanza N°40593 y sus modificatorias)</a:t>
            </a:r>
          </a:p>
          <a:p>
            <a:r>
              <a:rPr lang="es-ES" sz="9300" b="1" dirty="0">
                <a:solidFill>
                  <a:schemeClr val="tx1"/>
                </a:solidFill>
              </a:rPr>
              <a:t>Actualización SETIEMBRE/2021</a:t>
            </a:r>
            <a:endParaRPr lang="es-ES" sz="9300" dirty="0">
              <a:solidFill>
                <a:schemeClr val="tx1"/>
              </a:solidFill>
            </a:endParaRPr>
          </a:p>
          <a:p>
            <a:r>
              <a:rPr lang="es-ES" sz="9300" dirty="0">
                <a:solidFill>
                  <a:schemeClr val="tx1"/>
                </a:solidFill>
              </a:rPr>
              <a:t>La entrada en vigencia del decreto rige para la inscripción </a:t>
            </a:r>
            <a:r>
              <a:rPr lang="es-ES" sz="9300" dirty="0" smtClean="0">
                <a:solidFill>
                  <a:schemeClr val="tx1"/>
                </a:solidFill>
              </a:rPr>
              <a:t>2021-2022/Decreto 179/2021</a:t>
            </a:r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84976" cy="1296144"/>
          </a:xfrm>
        </p:spPr>
        <p:txBody>
          <a:bodyPr>
            <a:normAutofit/>
          </a:bodyPr>
          <a:lstStyle/>
          <a:p>
            <a:r>
              <a:rPr lang="es-AR" sz="3000" b="1" u="sng" dirty="0" smtClean="0"/>
              <a:t>CLASIFICACIÓN DEL TÍTULO</a:t>
            </a:r>
            <a:endParaRPr lang="es-ES" sz="3000" b="1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896544"/>
          </a:xfrm>
        </p:spPr>
        <p:txBody>
          <a:bodyPr>
            <a:normAutofit fontScale="85000" lnSpcReduction="20000"/>
          </a:bodyPr>
          <a:lstStyle/>
          <a:p>
            <a:r>
              <a:rPr lang="es-AR" dirty="0" smtClean="0"/>
              <a:t>De </a:t>
            </a:r>
            <a:r>
              <a:rPr lang="es-AR" dirty="0" smtClean="0"/>
              <a:t>acuerdo a los títulos presentados el cargo base se clasificara como: </a:t>
            </a:r>
            <a:r>
              <a:rPr lang="es-ES" b="1" dirty="0" smtClean="0"/>
              <a:t>Docente</a:t>
            </a:r>
            <a:r>
              <a:rPr lang="es-ES" dirty="0" smtClean="0"/>
              <a:t>, </a:t>
            </a:r>
            <a:r>
              <a:rPr lang="es-ES" b="1" dirty="0" smtClean="0"/>
              <a:t>Habilitante</a:t>
            </a:r>
            <a:r>
              <a:rPr lang="es-ES" dirty="0" smtClean="0"/>
              <a:t> o </a:t>
            </a:r>
            <a:r>
              <a:rPr lang="es-ES" b="1" dirty="0" smtClean="0"/>
              <a:t>Supletorio</a:t>
            </a:r>
            <a:r>
              <a:rPr lang="es-ES" dirty="0" smtClean="0"/>
              <a:t> </a:t>
            </a:r>
          </a:p>
          <a:p>
            <a:pPr>
              <a:buNone/>
            </a:pPr>
            <a:r>
              <a:rPr lang="es-ES" dirty="0"/>
              <a:t> </a:t>
            </a:r>
            <a:endParaRPr lang="es-ES" dirty="0" smtClean="0"/>
          </a:p>
          <a:p>
            <a:r>
              <a:rPr lang="es-ES" dirty="0" smtClean="0"/>
              <a:t>Los puntos otorgados serán en función del tipo de título, afinidad y pertinencia al cargo en el Área y/o Modalidad</a:t>
            </a:r>
            <a:r>
              <a:rPr lang="es-ES" dirty="0" smtClean="0"/>
              <a:t>.</a:t>
            </a:r>
          </a:p>
          <a:p>
            <a:pPr>
              <a:buNone/>
            </a:pPr>
            <a:endParaRPr lang="es-ES" dirty="0" smtClean="0"/>
          </a:p>
          <a:p>
            <a:pPr fontAlgn="base"/>
            <a:r>
              <a:rPr lang="es-ES" dirty="0"/>
              <a:t>Para conocer las </a:t>
            </a:r>
            <a:r>
              <a:rPr lang="es-ES" dirty="0" smtClean="0"/>
              <a:t>incumbencias de un título, </a:t>
            </a:r>
            <a:r>
              <a:rPr lang="es-ES" dirty="0"/>
              <a:t>se debe enviar un mail a: </a:t>
            </a:r>
            <a:r>
              <a:rPr lang="es-ES" dirty="0">
                <a:hlinkClick r:id="rId2"/>
              </a:rPr>
              <a:t>comision.titulos@bue.edu.ar</a:t>
            </a:r>
            <a:r>
              <a:rPr lang="es-ES" dirty="0"/>
              <a:t>.</a:t>
            </a:r>
          </a:p>
          <a:p>
            <a:pPr algn="ctr" fontAlgn="base">
              <a:buNone/>
            </a:pPr>
            <a:r>
              <a:rPr lang="es-ES" sz="2800" dirty="0" smtClean="0"/>
              <a:t>	</a:t>
            </a:r>
          </a:p>
          <a:p>
            <a:pPr algn="ctr" fontAlgn="base">
              <a:buNone/>
            </a:pPr>
            <a:r>
              <a:rPr lang="es-ES" sz="2800" u="sng" dirty="0" smtClean="0">
                <a:solidFill>
                  <a:srgbClr val="C00000"/>
                </a:solidFill>
              </a:rPr>
              <a:t>IMPORTANTE:</a:t>
            </a:r>
            <a:r>
              <a:rPr lang="es-ES" sz="2800" dirty="0" smtClean="0"/>
              <a:t> Indicar </a:t>
            </a:r>
            <a:r>
              <a:rPr lang="es-ES" sz="2800" dirty="0"/>
              <a:t>la denominación exacta del título, la institución que lo otorga y, si es posible, el número de resolución del plan de estudios</a:t>
            </a:r>
            <a:r>
              <a:rPr lang="es-ES" dirty="0"/>
              <a:t>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Autofit/>
          </a:bodyPr>
          <a:lstStyle/>
          <a:p>
            <a:r>
              <a:rPr lang="es-AR" sz="3200" b="1" dirty="0" smtClean="0"/>
              <a:t>ÁREA DE EDUCACIÓN ESPECIAL Y ÁREA DE SERVICIOS PROFESIONALES</a:t>
            </a:r>
            <a:endParaRPr lang="es-ES" sz="3200" b="1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179512" y="1700807"/>
          <a:ext cx="8712968" cy="4184015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178242"/>
                <a:gridCol w="2178242"/>
                <a:gridCol w="2178242"/>
                <a:gridCol w="2178242"/>
              </a:tblGrid>
              <a:tr h="432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b="1" dirty="0">
                          <a:latin typeface="Times New Roman"/>
                          <a:ea typeface="Times New Roman"/>
                          <a:cs typeface="Times New Roman"/>
                        </a:rPr>
                        <a:t>CARGOS</a:t>
                      </a:r>
                      <a:endParaRPr lang="es-E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u="none" dirty="0" smtClean="0">
                          <a:latin typeface="Times New Roman"/>
                          <a:ea typeface="Times New Roman"/>
                          <a:cs typeface="Times New Roman"/>
                        </a:rPr>
                        <a:t>DOCENTE </a:t>
                      </a:r>
                      <a:r>
                        <a:rPr lang="es-E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</a:t>
                      </a:r>
                      <a:r>
                        <a:rPr lang="es-ES" sz="20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(9 </a:t>
                      </a:r>
                      <a:r>
                        <a:rPr lang="es-ES" sz="2000" i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ptos</a:t>
                      </a:r>
                      <a:r>
                        <a:rPr lang="es-ES" sz="20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es-ES" sz="20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HABILITANTE  </a:t>
                      </a:r>
                      <a:r>
                        <a:rPr lang="es-ES" sz="20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(6pts)</a:t>
                      </a:r>
                      <a:endParaRPr lang="es-ES" sz="20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SUPLETORIO</a:t>
                      </a:r>
                      <a:r>
                        <a:rPr lang="es-ES" sz="20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es-ES" sz="2000" i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s-ES" sz="20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3pts)</a:t>
                      </a:r>
                      <a:endParaRPr lang="es-ES" sz="20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841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s-ES" sz="2000" dirty="0">
                          <a:latin typeface="Times New Roman"/>
                          <a:ea typeface="Times New Roman"/>
                          <a:cs typeface="Times New Roman"/>
                        </a:rPr>
                        <a:t>. Asistente Social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ES" sz="2000" dirty="0">
                          <a:latin typeface="Calibri"/>
                          <a:ea typeface="Calibri"/>
                          <a:cs typeface="Times New Roman"/>
                        </a:rPr>
                        <a:t>PEP/PEPE/ Prof. de Educación Especial/ Asistente social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dirty="0">
                          <a:latin typeface="Calibri"/>
                          <a:ea typeface="Calibri"/>
                          <a:cs typeface="Times New Roman"/>
                        </a:rPr>
                        <a:t>PEPE/Título docente de nivel medio + Asistente Social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dirty="0">
                          <a:latin typeface="Calibri"/>
                          <a:ea typeface="Calibri"/>
                          <a:cs typeface="Times New Roman"/>
                        </a:rPr>
                        <a:t>Asistente Social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3201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dirty="0">
                          <a:latin typeface="Times New Roman"/>
                          <a:ea typeface="Times New Roman"/>
                          <a:cs typeface="Times New Roman"/>
                        </a:rPr>
                        <a:t>Miembro de Equipo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dirty="0">
                          <a:latin typeface="Calibri"/>
                          <a:ea typeface="Calibri"/>
                          <a:cs typeface="Times New Roman"/>
                        </a:rPr>
                        <a:t>PEP/PEPE/ Prof. de Educación Especial/</a:t>
                      </a:r>
                      <a:r>
                        <a:rPr lang="es-ES" sz="2000" dirty="0" err="1">
                          <a:latin typeface="Calibri"/>
                          <a:ea typeface="Calibri"/>
                          <a:cs typeface="Times New Roman"/>
                        </a:rPr>
                        <a:t>tÍt.</a:t>
                      </a:r>
                      <a:r>
                        <a:rPr lang="es-ES" sz="2000" dirty="0">
                          <a:latin typeface="Calibri"/>
                          <a:ea typeface="Calibri"/>
                          <a:cs typeface="Times New Roman"/>
                        </a:rPr>
                        <a:t> docente de nivel medio + Asistente Social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dirty="0">
                          <a:latin typeface="Calibri"/>
                          <a:ea typeface="Calibri"/>
                          <a:cs typeface="Times New Roman"/>
                        </a:rPr>
                        <a:t>Asistente Social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79512" y="6165304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/>
              <a:t>* Listados : TB9 - TB6 - TB3</a:t>
            </a:r>
            <a:endParaRPr lang="es-E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es-AR" sz="3600" b="1" dirty="0" smtClean="0"/>
              <a:t>OTROS TÍTULOS</a:t>
            </a:r>
            <a:endParaRPr lang="es-ES" sz="3600" b="1" dirty="0"/>
          </a:p>
        </p:txBody>
      </p:sp>
      <p:sp>
        <p:nvSpPr>
          <p:cNvPr id="4" name="3 Rectángulo"/>
          <p:cNvSpPr/>
          <p:nvPr/>
        </p:nvSpPr>
        <p:spPr>
          <a:xfrm>
            <a:off x="395536" y="4149080"/>
            <a:ext cx="8352928" cy="8640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857403"/>
          </a:xfrm>
          <a:ln>
            <a:noFill/>
          </a:ln>
        </p:spPr>
        <p:txBody>
          <a:bodyPr>
            <a:normAutofit fontScale="85000" lnSpcReduction="10000"/>
          </a:bodyPr>
          <a:lstStyle/>
          <a:p>
            <a:pPr fontAlgn="base">
              <a:buNone/>
            </a:pPr>
            <a:r>
              <a:rPr lang="es-AR" sz="3000" dirty="0" smtClean="0"/>
              <a:t>Para sumar puntaje en la docencia, se pueden presentar:</a:t>
            </a:r>
          </a:p>
          <a:p>
            <a:pPr fontAlgn="base">
              <a:buNone/>
            </a:pPr>
            <a:endParaRPr lang="es-ES" sz="3000" dirty="0" smtClean="0"/>
          </a:p>
          <a:p>
            <a:r>
              <a:rPr lang="es-ES" sz="3000" dirty="0" smtClean="0"/>
              <a:t>Otros títulos - </a:t>
            </a:r>
            <a:r>
              <a:rPr lang="es-ES" sz="3000" dirty="0" err="1" smtClean="0"/>
              <a:t>Postítulos</a:t>
            </a:r>
            <a:r>
              <a:rPr lang="es-ES" sz="3000" dirty="0" smtClean="0"/>
              <a:t> -</a:t>
            </a:r>
            <a:r>
              <a:rPr lang="es-ES" sz="3000" dirty="0" smtClean="0"/>
              <a:t> Posgrados- especializaciones -actualizaciones académicas -  diplomaturas -maestrías - </a:t>
            </a:r>
            <a:r>
              <a:rPr lang="es-ES" sz="3000" dirty="0" smtClean="0"/>
              <a:t>doctorados </a:t>
            </a:r>
            <a:r>
              <a:rPr lang="es-ES" sz="3000" dirty="0" smtClean="0"/>
              <a:t>(otorgados </a:t>
            </a:r>
            <a:r>
              <a:rPr lang="es-ES" sz="3000" dirty="0" smtClean="0"/>
              <a:t>por instituciones de nivel superior no </a:t>
            </a:r>
            <a:r>
              <a:rPr lang="es-ES" sz="3000" dirty="0" smtClean="0"/>
              <a:t>universitarias, universitarias </a:t>
            </a:r>
            <a:r>
              <a:rPr lang="es-ES" sz="3000" dirty="0" smtClean="0"/>
              <a:t>oficiales o </a:t>
            </a:r>
            <a:r>
              <a:rPr lang="es-ES" sz="3000" dirty="0" smtClean="0"/>
              <a:t>privadas)</a:t>
            </a:r>
          </a:p>
          <a:p>
            <a:endParaRPr lang="es-ES" sz="3000" dirty="0" smtClean="0"/>
          </a:p>
          <a:p>
            <a:pPr algn="ctr">
              <a:buNone/>
            </a:pPr>
            <a:r>
              <a:rPr lang="es-AR" sz="3000" b="1" dirty="0" smtClean="0">
                <a:solidFill>
                  <a:srgbClr val="C00000"/>
                </a:solidFill>
              </a:rPr>
              <a:t>¡!</a:t>
            </a:r>
            <a:r>
              <a:rPr lang="es-AR" sz="3000" dirty="0" smtClean="0"/>
              <a:t> Siempre y cuando los </a:t>
            </a:r>
            <a:r>
              <a:rPr lang="es-ES" sz="3000" dirty="0" smtClean="0"/>
              <a:t>títulos  </a:t>
            </a:r>
            <a:r>
              <a:rPr lang="es-ES" sz="3000" u="sng" dirty="0" smtClean="0">
                <a:solidFill>
                  <a:srgbClr val="C00000"/>
                </a:solidFill>
              </a:rPr>
              <a:t>NO</a:t>
            </a:r>
            <a:r>
              <a:rPr lang="es-ES" sz="3000" dirty="0" smtClean="0"/>
              <a:t> sean concurrentes con </a:t>
            </a:r>
            <a:r>
              <a:rPr lang="es-ES" sz="3000" dirty="0" smtClean="0"/>
              <a:t>el cargo </a:t>
            </a:r>
            <a:r>
              <a:rPr lang="es-ES" sz="3000" dirty="0" smtClean="0"/>
              <a:t>de base</a:t>
            </a:r>
            <a:r>
              <a:rPr lang="es-ES" sz="3000" dirty="0" smtClean="0"/>
              <a:t>. </a:t>
            </a:r>
            <a:r>
              <a:rPr lang="es-ES" sz="3000" b="1" dirty="0" smtClean="0">
                <a:solidFill>
                  <a:srgbClr val="C00000"/>
                </a:solidFill>
              </a:rPr>
              <a:t>¡!</a:t>
            </a:r>
            <a:endParaRPr lang="es-ES" sz="30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s-ES" sz="2700" dirty="0" smtClean="0"/>
          </a:p>
          <a:p>
            <a:pPr>
              <a:buNone/>
            </a:pPr>
            <a:r>
              <a:rPr lang="es-ES" sz="2700" b="1" i="1" dirty="0" smtClean="0"/>
              <a:t>*</a:t>
            </a:r>
            <a:r>
              <a:rPr lang="es-ES" sz="2700" b="1" i="1" dirty="0" smtClean="0"/>
              <a:t>Hasta </a:t>
            </a:r>
            <a:r>
              <a:rPr lang="es-ES" sz="2700" b="1" i="1" dirty="0" smtClean="0"/>
              <a:t>2 puntos por año y podrás acumular en toda tu carrera hasta un total de 6 puntos.</a:t>
            </a:r>
            <a:endParaRPr lang="es-ES" sz="2700" b="1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763688" y="6165304"/>
            <a:ext cx="5616624" cy="432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1143000"/>
          </a:xfrm>
        </p:spPr>
        <p:txBody>
          <a:bodyPr>
            <a:normAutofit/>
          </a:bodyPr>
          <a:lstStyle/>
          <a:p>
            <a:pPr fontAlgn="base"/>
            <a:r>
              <a:rPr lang="es-ES" sz="2400" b="1" dirty="0" smtClean="0"/>
              <a:t>ART </a:t>
            </a:r>
            <a:r>
              <a:rPr lang="es-ES" sz="2400" b="1" dirty="0"/>
              <a:t>17:</a:t>
            </a:r>
            <a:r>
              <a:rPr lang="es-ES" sz="2400" dirty="0"/>
              <a:t> sobre la composición del puntaje, (la valoración de los cursos y antecedentes que se presentan, año a año.) 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/>
          </a:bodyPr>
          <a:lstStyle/>
          <a:p>
            <a:r>
              <a:rPr lang="es-AR" sz="2500" dirty="0" smtClean="0"/>
              <a:t>Este artículo fue teniendo modificaciones, hasta el año pasado tenía un tope </a:t>
            </a:r>
            <a:r>
              <a:rPr lang="es-AR" sz="2500" dirty="0" smtClean="0"/>
              <a:t>de cursos era de </a:t>
            </a:r>
            <a:r>
              <a:rPr lang="es-AR" sz="2500" b="1" i="1" dirty="0" smtClean="0"/>
              <a:t>1.80</a:t>
            </a:r>
            <a:r>
              <a:rPr lang="es-AR" sz="2500" dirty="0" smtClean="0"/>
              <a:t> por año y </a:t>
            </a:r>
            <a:r>
              <a:rPr lang="es-AR" sz="2500" b="1" i="1" dirty="0" smtClean="0"/>
              <a:t>9</a:t>
            </a:r>
            <a:r>
              <a:rPr lang="es-AR" sz="2500" dirty="0" smtClean="0"/>
              <a:t> total, caducando a los 5 años.</a:t>
            </a:r>
          </a:p>
          <a:p>
            <a:r>
              <a:rPr lang="es-AR" sz="2500" u="sng" dirty="0" smtClean="0"/>
              <a:t>Nuevo </a:t>
            </a:r>
            <a:r>
              <a:rPr lang="es-AR" sz="2500" u="sng" dirty="0" smtClean="0"/>
              <a:t>decreto:</a:t>
            </a:r>
            <a:r>
              <a:rPr lang="es-AR" sz="2500" dirty="0" smtClean="0"/>
              <a:t> </a:t>
            </a:r>
            <a:r>
              <a:rPr lang="es-ES" sz="2500" dirty="0" smtClean="0"/>
              <a:t>Los </a:t>
            </a:r>
            <a:r>
              <a:rPr lang="es-ES" sz="2500" dirty="0"/>
              <a:t>cursos de actualización podrán ser Específicos o No </a:t>
            </a:r>
            <a:r>
              <a:rPr lang="es-ES" sz="2500" dirty="0" smtClean="0"/>
              <a:t>Específicos, y pertenecer no </a:t>
            </a:r>
            <a:r>
              <a:rPr lang="es-ES" sz="2500" dirty="0"/>
              <a:t>a líneas de acción </a:t>
            </a:r>
            <a:r>
              <a:rPr lang="es-ES" sz="2500" dirty="0" smtClean="0"/>
              <a:t>prioritaria, </a:t>
            </a:r>
            <a:r>
              <a:rPr lang="es-ES" sz="2500" dirty="0"/>
              <a:t>de acuerdo a lo que estipule el Ministerio de Educación de la </a:t>
            </a:r>
            <a:r>
              <a:rPr lang="es-ES" sz="2500" dirty="0" smtClean="0"/>
              <a:t>Ciudad</a:t>
            </a:r>
            <a:r>
              <a:rPr lang="es-ES" sz="2500" dirty="0" smtClean="0"/>
              <a:t>.</a:t>
            </a:r>
          </a:p>
          <a:p>
            <a:pPr>
              <a:buNone/>
            </a:pPr>
            <a:r>
              <a:rPr lang="es-ES" sz="2500" dirty="0" smtClean="0"/>
              <a:t>	</a:t>
            </a:r>
            <a:r>
              <a:rPr lang="es-ES" sz="2500" dirty="0" smtClean="0"/>
              <a:t>Con un tope total de </a:t>
            </a:r>
            <a:r>
              <a:rPr lang="es-ES" sz="2500" b="1" i="1" dirty="0" smtClean="0"/>
              <a:t>6</a:t>
            </a:r>
            <a:r>
              <a:rPr lang="es-ES" sz="2500" dirty="0" smtClean="0"/>
              <a:t>, y </a:t>
            </a:r>
            <a:r>
              <a:rPr lang="es-ES" sz="2500" b="1" i="1" dirty="0" smtClean="0"/>
              <a:t>0,85 </a:t>
            </a:r>
            <a:r>
              <a:rPr lang="es-ES" sz="2500" dirty="0" smtClean="0"/>
              <a:t>por año (específicos y no específicos</a:t>
            </a:r>
            <a:r>
              <a:rPr lang="es-ES" sz="2500" dirty="0" smtClean="0"/>
              <a:t>). Caducando </a:t>
            </a:r>
            <a:r>
              <a:rPr lang="es-ES" sz="2500" dirty="0" smtClean="0"/>
              <a:t>a los </a:t>
            </a:r>
            <a:r>
              <a:rPr lang="es-ES" sz="2500" b="1" i="1" dirty="0" smtClean="0"/>
              <a:t>8</a:t>
            </a:r>
            <a:r>
              <a:rPr lang="es-ES" sz="2500" dirty="0" smtClean="0"/>
              <a:t> años partiendo de la fecha de aprobación.</a:t>
            </a:r>
          </a:p>
          <a:p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3563888" y="404664"/>
            <a:ext cx="17334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600" b="1" u="sng" dirty="0" smtClean="0"/>
              <a:t>CURSOS</a:t>
            </a:r>
            <a:endParaRPr lang="es-ES" sz="3600" b="1" u="sng" dirty="0"/>
          </a:p>
        </p:txBody>
      </p:sp>
      <p:sp>
        <p:nvSpPr>
          <p:cNvPr id="6" name="5 CuadroTexto"/>
          <p:cNvSpPr txBox="1"/>
          <p:nvPr/>
        </p:nvSpPr>
        <p:spPr>
          <a:xfrm>
            <a:off x="1835696" y="6119336"/>
            <a:ext cx="54726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/>
              <a:t>Cursos realizados </a:t>
            </a:r>
            <a:r>
              <a:rPr lang="es-AR" sz="2400" dirty="0" smtClean="0">
                <a:solidFill>
                  <a:srgbClr val="C00000"/>
                </a:solidFill>
              </a:rPr>
              <a:t>posteriores</a:t>
            </a:r>
            <a:r>
              <a:rPr lang="es-AR" sz="2400" dirty="0" smtClean="0"/>
              <a:t> al título</a:t>
            </a:r>
            <a:endParaRPr lang="es-ES" sz="2400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404664"/>
            <a:ext cx="5554960" cy="1143000"/>
          </a:xfrm>
        </p:spPr>
        <p:txBody>
          <a:bodyPr>
            <a:normAutofit/>
          </a:bodyPr>
          <a:lstStyle/>
          <a:p>
            <a:r>
              <a:rPr lang="es-AR" sz="3600" i="1" u="sng" dirty="0" smtClean="0"/>
              <a:t>Para </a:t>
            </a:r>
            <a:r>
              <a:rPr lang="es-AR" sz="3600" i="1" u="sng" dirty="0" smtClean="0"/>
              <a:t>tener en cuenta…</a:t>
            </a:r>
            <a:endParaRPr lang="es-ES" sz="3600" i="1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dirty="0" smtClean="0"/>
              <a:t>Los cursos pueden ser </a:t>
            </a:r>
            <a:r>
              <a:rPr lang="es-ES" dirty="0" smtClean="0"/>
              <a:t>dictados por Escuela de Maestros - o por organismos externos, sindicatos, siempre con Resolución del </a:t>
            </a:r>
            <a:r>
              <a:rPr lang="es-ES" dirty="0" smtClean="0"/>
              <a:t>Ministerio</a:t>
            </a:r>
            <a:r>
              <a:rPr lang="es-ES" dirty="0" smtClean="0"/>
              <a:t>. </a:t>
            </a:r>
            <a:endParaRPr lang="es-ES" dirty="0" smtClean="0"/>
          </a:p>
          <a:p>
            <a:r>
              <a:rPr lang="es-ES" dirty="0" smtClean="0"/>
              <a:t>Tanto los cursos de </a:t>
            </a:r>
            <a:r>
              <a:rPr lang="es-ES" dirty="0" smtClean="0"/>
              <a:t>Escuela </a:t>
            </a:r>
            <a:r>
              <a:rPr lang="es-ES" dirty="0" smtClean="0"/>
              <a:t>de Maestros </a:t>
            </a:r>
            <a:r>
              <a:rPr lang="es-ES" dirty="0" smtClean="0"/>
              <a:t>como los de </a:t>
            </a:r>
            <a:r>
              <a:rPr lang="es-ES" dirty="0" smtClean="0"/>
              <a:t>algunos sindicatos, </a:t>
            </a:r>
            <a:r>
              <a:rPr lang="es-ES" dirty="0" smtClean="0"/>
              <a:t> son </a:t>
            </a:r>
            <a:r>
              <a:rPr lang="es-ES" i="1" u="sng" dirty="0" smtClean="0">
                <a:solidFill>
                  <a:schemeClr val="accent3"/>
                </a:solidFill>
              </a:rPr>
              <a:t>gratuitos</a:t>
            </a:r>
            <a:r>
              <a:rPr lang="es-ES" dirty="0" smtClean="0"/>
              <a:t>: </a:t>
            </a:r>
            <a:endParaRPr lang="es-ES" dirty="0" smtClean="0"/>
          </a:p>
          <a:p>
            <a:r>
              <a:rPr lang="es-ES" dirty="0" smtClean="0"/>
              <a:t>Para las áreas de Inicial, Primaria, Especial, Adulto y el Adolescente a partir de 30 horas cátedra. Para el resto de las áreas es a partir de 20 horas cátedra </a:t>
            </a:r>
            <a:r>
              <a:rPr lang="es-ES" i="1" dirty="0" err="1" smtClean="0"/>
              <a:t>Ej</a:t>
            </a:r>
            <a:r>
              <a:rPr lang="es-ES" i="1" dirty="0" smtClean="0"/>
              <a:t>: </a:t>
            </a:r>
            <a:r>
              <a:rPr lang="es-ES" i="1" dirty="0" smtClean="0"/>
              <a:t>Educación Media.</a:t>
            </a:r>
            <a:endParaRPr lang="es-ES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67544" y="5661248"/>
            <a:ext cx="8136904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Antecedentes Pedagógicos</a:t>
            </a:r>
            <a:br>
              <a:rPr lang="es-AR" dirty="0" smtClean="0"/>
            </a:br>
            <a:r>
              <a:rPr lang="es-AR" i="1" dirty="0" smtClean="0"/>
              <a:t>(</a:t>
            </a:r>
            <a:r>
              <a:rPr lang="es-AR" sz="3600" i="1" dirty="0" smtClean="0"/>
              <a:t>ver </a:t>
            </a:r>
            <a:r>
              <a:rPr lang="es-AR" sz="3600" i="1" dirty="0" smtClean="0"/>
              <a:t>en el </a:t>
            </a:r>
            <a:r>
              <a:rPr lang="es-AR" sz="3600" i="1" dirty="0" smtClean="0"/>
              <a:t>estatuto)</a:t>
            </a:r>
            <a:endParaRPr lang="es-ES" sz="3600" i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628800"/>
            <a:ext cx="8301608" cy="4536504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es-ES" sz="3400" dirty="0" smtClean="0"/>
              <a:t>– </a:t>
            </a:r>
            <a:r>
              <a:rPr lang="es-ES" sz="3400" dirty="0"/>
              <a:t>LIBRO. Se puede acreditar </a:t>
            </a:r>
            <a:r>
              <a:rPr lang="es-ES" sz="3400" dirty="0" smtClean="0"/>
              <a:t>un </a:t>
            </a:r>
            <a:r>
              <a:rPr lang="es-ES" sz="3400" dirty="0"/>
              <a:t>libro por año, con un mínimo de hojas de 100 hojas. Por cada libro, se otorga y da 0,20 puntos y tiene un tope total de 2 puntos.</a:t>
            </a:r>
          </a:p>
          <a:p>
            <a:pPr fontAlgn="base"/>
            <a:r>
              <a:rPr lang="es-ES" sz="3400" dirty="0"/>
              <a:t>– PUBLICACIONES (revistas, diarios, etc.). Se pueden acreditar por año 0,10 puntos. Se puede incorporar una publicación por año.</a:t>
            </a:r>
          </a:p>
          <a:p>
            <a:pPr fontAlgn="base"/>
            <a:r>
              <a:rPr lang="es-ES" sz="3400" dirty="0"/>
              <a:t>–  BECAS CON CONTENIDO EDUCATIVO. Acreditan 2 puntos como tope y hasta 0,45 por año.</a:t>
            </a:r>
          </a:p>
          <a:p>
            <a:r>
              <a:rPr lang="es-ES" sz="3400" dirty="0"/>
              <a:t>– Participación en competencias y olimpíadas científicas, artísticas y deportivas con auspicio oficial del Ministerio de Educación de la Ciudad, en carácter de integrante de equipo, juez, jurado o </a:t>
            </a:r>
            <a:r>
              <a:rPr lang="es-ES" sz="3400" dirty="0" smtClean="0"/>
              <a:t>expositor.</a:t>
            </a:r>
          </a:p>
          <a:p>
            <a:endParaRPr lang="es-ES" b="1" dirty="0" smtClean="0"/>
          </a:p>
          <a:p>
            <a:pPr algn="ctr">
              <a:buNone/>
            </a:pPr>
            <a:r>
              <a:rPr lang="es-ES" b="1" u="sng" dirty="0" smtClean="0"/>
              <a:t>El </a:t>
            </a:r>
            <a:r>
              <a:rPr lang="es-ES" b="1" u="sng" dirty="0" smtClean="0"/>
              <a:t>tope total en este rubro sigue siendo de 6 puntos</a:t>
            </a:r>
            <a:r>
              <a:rPr lang="es-ES" b="1" u="sng" dirty="0" smtClean="0"/>
              <a:t>, 0,45 </a:t>
            </a:r>
            <a:r>
              <a:rPr lang="es-ES" b="1" u="sng" dirty="0" smtClean="0"/>
              <a:t>por año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i="1" dirty="0" smtClean="0"/>
              <a:t>¿Qué significan las siglas en las exhibiciones de listados?</a:t>
            </a:r>
            <a:endParaRPr lang="es-ES" i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916832"/>
            <a:ext cx="3754760" cy="4525963"/>
          </a:xfrm>
        </p:spPr>
        <p:txBody>
          <a:bodyPr>
            <a:normAutofit fontScale="55000" lnSpcReduction="20000"/>
          </a:bodyPr>
          <a:lstStyle/>
          <a:p>
            <a:pPr fontAlgn="base"/>
            <a:r>
              <a:rPr lang="es-ES" sz="4400" b="1" i="1" dirty="0" smtClean="0"/>
              <a:t>TP</a:t>
            </a:r>
            <a:r>
              <a:rPr lang="es-ES" sz="4400" i="1" dirty="0" smtClean="0"/>
              <a:t>: </a:t>
            </a:r>
            <a:r>
              <a:rPr lang="es-ES" sz="4400" dirty="0" smtClean="0"/>
              <a:t>Tareas Pasivas</a:t>
            </a:r>
          </a:p>
          <a:p>
            <a:pPr fontAlgn="base"/>
            <a:r>
              <a:rPr lang="es-ES" sz="4400" b="1" i="1" dirty="0" smtClean="0"/>
              <a:t>IN:</a:t>
            </a:r>
            <a:r>
              <a:rPr lang="es-ES" sz="4400" i="1" dirty="0" smtClean="0"/>
              <a:t> </a:t>
            </a:r>
            <a:r>
              <a:rPr lang="es-ES" sz="4400" dirty="0" smtClean="0"/>
              <a:t>Inhibiciones</a:t>
            </a:r>
          </a:p>
          <a:p>
            <a:pPr fontAlgn="base"/>
            <a:r>
              <a:rPr lang="es-ES" sz="4400" b="1" i="1" dirty="0" smtClean="0"/>
              <a:t>NT:</a:t>
            </a:r>
            <a:r>
              <a:rPr lang="es-ES" sz="4400" i="1" dirty="0" smtClean="0"/>
              <a:t> No traslada</a:t>
            </a:r>
            <a:endParaRPr lang="es-ES" sz="4400" dirty="0" smtClean="0"/>
          </a:p>
          <a:p>
            <a:pPr fontAlgn="base"/>
            <a:r>
              <a:rPr lang="es-ES" sz="4400" b="1" dirty="0" smtClean="0"/>
              <a:t>NA</a:t>
            </a:r>
            <a:r>
              <a:rPr lang="es-ES" sz="4400" dirty="0" smtClean="0"/>
              <a:t>: No acumula</a:t>
            </a:r>
          </a:p>
          <a:p>
            <a:pPr fontAlgn="base"/>
            <a:r>
              <a:rPr lang="es-ES" sz="4400" b="1" dirty="0" smtClean="0"/>
              <a:t>CT</a:t>
            </a:r>
            <a:r>
              <a:rPr lang="es-ES" sz="4400" dirty="0" smtClean="0"/>
              <a:t>: Causal del traslado</a:t>
            </a:r>
          </a:p>
          <a:p>
            <a:pPr fontAlgn="base"/>
            <a:r>
              <a:rPr lang="es-ES" sz="4400" b="1" dirty="0" smtClean="0"/>
              <a:t>TB</a:t>
            </a:r>
            <a:r>
              <a:rPr lang="es-ES" sz="4400" dirty="0" smtClean="0"/>
              <a:t>: Título básico</a:t>
            </a:r>
          </a:p>
          <a:p>
            <a:pPr fontAlgn="base"/>
            <a:r>
              <a:rPr lang="es-ES" sz="4400" b="1" dirty="0" smtClean="0"/>
              <a:t>CONC</a:t>
            </a:r>
            <a:r>
              <a:rPr lang="es-ES" sz="4400" dirty="0" smtClean="0"/>
              <a:t>: Concepto</a:t>
            </a:r>
          </a:p>
          <a:p>
            <a:pPr fontAlgn="base"/>
            <a:r>
              <a:rPr lang="es-ES" sz="4400" b="1" dirty="0" smtClean="0"/>
              <a:t>OT</a:t>
            </a:r>
            <a:r>
              <a:rPr lang="es-ES" sz="4400" dirty="0" smtClean="0"/>
              <a:t>: Otros </a:t>
            </a:r>
            <a:r>
              <a:rPr lang="es-ES" sz="4400" dirty="0" smtClean="0"/>
              <a:t>títulos</a:t>
            </a:r>
          </a:p>
          <a:p>
            <a:pPr lvl="0" fontAlgn="base"/>
            <a:r>
              <a:rPr lang="es-ES" sz="4400" b="1" dirty="0" err="1" smtClean="0"/>
              <a:t>DyM</a:t>
            </a:r>
            <a:r>
              <a:rPr lang="es-ES" sz="4400" dirty="0" smtClean="0"/>
              <a:t>: Doctorados y Maestrías</a:t>
            </a:r>
          </a:p>
          <a:p>
            <a:pPr fontAlgn="base"/>
            <a:endParaRPr lang="es-ES" sz="4400" dirty="0" smtClean="0"/>
          </a:p>
          <a:p>
            <a:pPr>
              <a:buNone/>
            </a:pPr>
            <a:endParaRPr lang="es-ES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4283968" y="1844824"/>
            <a:ext cx="4114800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CURSOS: </a:t>
            </a: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Cursos aprobados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APED</a:t>
            </a: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Antecedentes Pedagógicos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ACUL</a:t>
            </a: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Antecedentes Culturales </a:t>
            </a:r>
            <a:r>
              <a:rPr kumimoji="0" lang="es-ES" sz="2400" b="0" i="1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(se elimina)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ATOTAL</a:t>
            </a: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s-E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Antiguedad</a:t>
            </a: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total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AAREA</a:t>
            </a: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s-E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Antiguedad</a:t>
            </a: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en el área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ACALIF</a:t>
            </a: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s-E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Antiguedad</a:t>
            </a: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calificada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ES" sz="3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248472"/>
          </a:xfrm>
        </p:spPr>
        <p:txBody>
          <a:bodyPr/>
          <a:lstStyle/>
          <a:p>
            <a:pPr>
              <a:buNone/>
            </a:pPr>
            <a:r>
              <a:rPr lang="es-AR" dirty="0" smtClean="0"/>
              <a:t>Algunos correos que pueden serles útiles</a:t>
            </a:r>
            <a:r>
              <a:rPr lang="es-AR" dirty="0" smtClean="0"/>
              <a:t>:</a:t>
            </a:r>
            <a:endParaRPr lang="es-AR" dirty="0" smtClean="0"/>
          </a:p>
          <a:p>
            <a:r>
              <a:rPr lang="es-AR" dirty="0" smtClean="0">
                <a:hlinkClick r:id="rId2"/>
              </a:rPr>
              <a:t>junta.especial@bue.edu.ar</a:t>
            </a:r>
            <a:endParaRPr lang="es-AR" dirty="0" smtClean="0"/>
          </a:p>
          <a:p>
            <a:r>
              <a:rPr lang="es-ES" u="sng" dirty="0" smtClean="0">
                <a:hlinkClick r:id="rId3"/>
              </a:rPr>
              <a:t>jcprogramas.socioeducativos@bue.edu.ar</a:t>
            </a:r>
            <a:endParaRPr lang="es-ES" u="sng" dirty="0" smtClean="0"/>
          </a:p>
          <a:p>
            <a:r>
              <a:rPr lang="es-AR" dirty="0" smtClean="0"/>
              <a:t>Juntaprogramassocioeducativos.blogspot.com</a:t>
            </a:r>
          </a:p>
          <a:p>
            <a:pPr>
              <a:buNone/>
            </a:pPr>
            <a:endParaRPr lang="es-AR" u="sng" dirty="0" smtClean="0"/>
          </a:p>
          <a:p>
            <a:pPr algn="ctr">
              <a:buNone/>
            </a:pPr>
            <a:r>
              <a:rPr lang="es-AR" sz="2800" u="sng" dirty="0" smtClean="0"/>
              <a:t>Aclaración:</a:t>
            </a:r>
            <a:r>
              <a:rPr lang="es-AR" sz="2800" dirty="0" smtClean="0"/>
              <a:t> Área socioeducativa inscripción por mail.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500</Words>
  <Application>Microsoft Office PowerPoint</Application>
  <PresentationFormat>Presentación en pantalla (4:3)</PresentationFormat>
  <Paragraphs>74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¿Como se compone el puntaje? Sobre títulos, cursos, y otros</vt:lpstr>
      <vt:lpstr>CLASIFICACIÓN DEL TÍTULO</vt:lpstr>
      <vt:lpstr>ÁREA DE EDUCACIÓN ESPECIAL Y ÁREA DE SERVICIOS PROFESIONALES</vt:lpstr>
      <vt:lpstr>OTROS TÍTULOS</vt:lpstr>
      <vt:lpstr>ART 17: sobre la composición del puntaje, (la valoración de los cursos y antecedentes que se presentan, año a año.)  </vt:lpstr>
      <vt:lpstr>Para tener en cuenta…</vt:lpstr>
      <vt:lpstr>Antecedentes Pedagógicos (ver en el estatuto)</vt:lpstr>
      <vt:lpstr>¿Qué significan las siglas en las exhibiciones de listados?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¿Cómo se compone el puntaje? Sobre títulos, cursos, y otros</dc:title>
  <dc:creator>Windows User</dc:creator>
  <cp:lastModifiedBy>Windows User</cp:lastModifiedBy>
  <cp:revision>60</cp:revision>
  <dcterms:created xsi:type="dcterms:W3CDTF">2022-03-24T21:18:57Z</dcterms:created>
  <dcterms:modified xsi:type="dcterms:W3CDTF">2022-03-27T20:49:46Z</dcterms:modified>
</cp:coreProperties>
</file>